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53" r:id="rId12"/>
    <p:sldId id="266" r:id="rId13"/>
    <p:sldId id="267" r:id="rId14"/>
    <p:sldId id="268" r:id="rId15"/>
    <p:sldId id="354" r:id="rId16"/>
    <p:sldId id="3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7A"/>
    <a:srgbClr val="78818C"/>
    <a:srgbClr val="7FD0DD"/>
    <a:srgbClr val="B7D539"/>
    <a:srgbClr val="19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9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5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ABBA-FA8D-C746-9034-476B11FD43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31169"/>
            <a:ext cx="9144000" cy="621770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rgbClr val="00647A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98F4F-5AB1-FC44-85CC-1BE638D46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1884078"/>
            <a:ext cx="9144000" cy="494620"/>
          </a:xfrm>
        </p:spPr>
        <p:txBody>
          <a:bodyPr anchor="ctr"/>
          <a:lstStyle>
            <a:lvl1pPr marL="0" indent="0" algn="ctr">
              <a:buNone/>
              <a:defRPr sz="2400" b="1" i="1">
                <a:solidFill>
                  <a:srgbClr val="0064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(optional)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3900370-DD1D-474F-8460-8048B620CB0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3999" y="2509838"/>
            <a:ext cx="9144000" cy="1371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647A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 | Company</a:t>
            </a:r>
          </a:p>
        </p:txBody>
      </p:sp>
    </p:spTree>
    <p:extLst>
      <p:ext uri="{BB962C8B-B14F-4D97-AF65-F5344CB8AC3E}">
        <p14:creationId xmlns:p14="http://schemas.microsoft.com/office/powerpoint/2010/main" val="141454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u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6782-1A3C-2349-8F2D-D51CB9BC7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515600" cy="776288"/>
          </a:xfrm>
        </p:spPr>
        <p:txBody>
          <a:bodyPr/>
          <a:lstStyle>
            <a:lvl1pPr>
              <a:defRPr b="1">
                <a:solidFill>
                  <a:srgbClr val="00647A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2CCB-5D84-3D42-BC64-38EE216B3A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77143"/>
            <a:ext cx="10515600" cy="3537857"/>
          </a:xfrm>
        </p:spPr>
        <p:txBody>
          <a:bodyPr/>
          <a:lstStyle>
            <a:lvl1pPr>
              <a:defRPr>
                <a:solidFill>
                  <a:srgbClr val="78818C"/>
                </a:solidFill>
              </a:defRPr>
            </a:lvl1pPr>
          </a:lstStyle>
          <a:p>
            <a:pPr lvl="0"/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320696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48D6B-EB1A-3454-DA86-AEEF56A4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E3477-246A-7347-EF93-A296312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3EEA-D2C2-33C4-EEAA-6332BD03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DBB5F-64B2-4402-B0BE-1BFD33802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34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B4A1D-A322-5941-A723-1D78D096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78F0E-F9FF-EB45-968A-6056884AE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6015-5125-DC49-98A8-EC2DDDD46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C448-1CA0-EA4A-9AFD-15AAF28F29D7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9A536-5B53-9C4B-8D64-C34D7A979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3A83-500C-104E-8D10-2D501ED0C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D521-6BD4-D040-8BC5-7F98C2A5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8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68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82DA-AD87-EBC2-60C6-8F094904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Dormant Mineral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81C72-8D81-E1D7-6834-95D79027B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Dormant Mineral Interests Act</a:t>
            </a:r>
          </a:p>
          <a:p>
            <a:pPr lvl="1"/>
            <a:r>
              <a:rPr lang="en-US" dirty="0"/>
              <a:t>Connecticut and Washington (1987) </a:t>
            </a:r>
          </a:p>
          <a:p>
            <a:r>
              <a:rPr lang="en-US" dirty="0"/>
              <a:t>Dormant Mineral Interests Acts</a:t>
            </a:r>
          </a:p>
          <a:p>
            <a:pPr lvl="1"/>
            <a:r>
              <a:rPr lang="en-US" dirty="0"/>
              <a:t>California, Georgia, Illinois, Indiana, Iowa, Kansas, Kentucky, Louisiana, Maryland, Michigan, Minnesota, Nebraska, New York, North Carolina, North Dakota, Ohio, Oregon, South Dakota, Tennessee, Virginia, West Virginia, Wisconsin</a:t>
            </a:r>
          </a:p>
        </p:txBody>
      </p:sp>
    </p:spTree>
    <p:extLst>
      <p:ext uri="{BB962C8B-B14F-4D97-AF65-F5344CB8AC3E}">
        <p14:creationId xmlns:p14="http://schemas.microsoft.com/office/powerpoint/2010/main" val="301719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82DA-AD87-EBC2-60C6-8F094904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Marketable Title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81C72-8D81-E1D7-6834-95D79027B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Marketable Title Acts</a:t>
            </a:r>
          </a:p>
          <a:p>
            <a:pPr lvl="1"/>
            <a:r>
              <a:rPr lang="en-US" dirty="0"/>
              <a:t>California, Connecticut, Florida, Illinois, Indiana, Iowa, Kansas, Michigan, Minnesota, Nebraska, North Carolina, North Dakota, Ohio, Oklahoma, Rhode Island, South Dakota, Utah, Vermont, Wisconsin, Wyoming</a:t>
            </a:r>
          </a:p>
          <a:p>
            <a:r>
              <a:rPr lang="en-US" dirty="0"/>
              <a:t>Title Standards</a:t>
            </a:r>
          </a:p>
          <a:p>
            <a:pPr lvl="1"/>
            <a:r>
              <a:rPr lang="en-US" dirty="0"/>
              <a:t>Texas, Oklahoma, North Dakota, Michigan, Louisiana, Arkansas, Colorado…</a:t>
            </a:r>
          </a:p>
        </p:txBody>
      </p:sp>
    </p:spTree>
    <p:extLst>
      <p:ext uri="{BB962C8B-B14F-4D97-AF65-F5344CB8AC3E}">
        <p14:creationId xmlns:p14="http://schemas.microsoft.com/office/powerpoint/2010/main" val="328740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611F-81ED-BF52-9C21-B5D6D2B0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Title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5E7EA-055E-E450-548E-F1B0D9B78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Curative Instruments</a:t>
            </a:r>
          </a:p>
          <a:p>
            <a:pPr lvl="1"/>
            <a:r>
              <a:rPr lang="en-US" dirty="0"/>
              <a:t>Stipulations</a:t>
            </a:r>
          </a:p>
          <a:p>
            <a:pPr lvl="1"/>
            <a:r>
              <a:rPr lang="en-US" dirty="0"/>
              <a:t>Disclaimers</a:t>
            </a:r>
          </a:p>
          <a:p>
            <a:pPr lvl="1"/>
            <a:r>
              <a:rPr lang="en-US" dirty="0"/>
              <a:t>Correction Instruments</a:t>
            </a:r>
          </a:p>
          <a:p>
            <a:pPr lvl="1"/>
            <a:r>
              <a:rPr lang="en-US" dirty="0"/>
              <a:t>Affidavits</a:t>
            </a:r>
          </a:p>
          <a:p>
            <a:pPr lvl="1"/>
            <a:r>
              <a:rPr lang="en-US" dirty="0"/>
              <a:t>Letter or Memoranda</a:t>
            </a:r>
          </a:p>
          <a:p>
            <a:pPr lvl="1"/>
            <a:r>
              <a:rPr lang="en-US" dirty="0"/>
              <a:t>Lawsuit</a:t>
            </a:r>
          </a:p>
          <a:p>
            <a:pPr lvl="2"/>
            <a:r>
              <a:rPr lang="en-US" dirty="0"/>
              <a:t>Probate</a:t>
            </a:r>
          </a:p>
          <a:p>
            <a:pPr lvl="2"/>
            <a:r>
              <a:rPr lang="en-US" dirty="0"/>
              <a:t>Quiet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9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5185-14E6-7338-68D9-DADF3865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076"/>
            <a:ext cx="10515600" cy="731520"/>
          </a:xfrm>
        </p:spPr>
        <p:txBody>
          <a:bodyPr/>
          <a:lstStyle/>
          <a:p>
            <a:pPr algn="ctr"/>
            <a:r>
              <a:rPr lang="en-US" dirty="0"/>
              <a:t>Sleeping Dogs</a:t>
            </a:r>
          </a:p>
        </p:txBody>
      </p:sp>
      <p:pic>
        <p:nvPicPr>
          <p:cNvPr id="1032" name="Picture 8" descr="Free Dog Gosling photo and picture">
            <a:extLst>
              <a:ext uri="{FF2B5EF4-FFF2-40B4-BE49-F238E27FC236}">
                <a16:creationId xmlns:a16="http://schemas.microsoft.com/office/drawing/2014/main" id="{50DCFC0F-1F06-4C6E-0D4F-28B4E998CC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52" y="1145873"/>
            <a:ext cx="3740727" cy="563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1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D58E-DAD9-F62C-BF5E-0A7394DE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Meeting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901A-2E4E-5FAF-9C8E-81162723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goal</a:t>
            </a:r>
          </a:p>
          <a:p>
            <a:r>
              <a:rPr lang="en-US" dirty="0"/>
              <a:t>Understand the risk tolerance</a:t>
            </a:r>
          </a:p>
          <a:p>
            <a:r>
              <a:rPr lang="en-US" dirty="0"/>
              <a:t>Clearly articulate expectations</a:t>
            </a:r>
          </a:p>
          <a:p>
            <a:r>
              <a:rPr lang="en-US" dirty="0"/>
              <a:t>Have mechanisms to deal with title that does not meet the standard set forth</a:t>
            </a:r>
          </a:p>
          <a:p>
            <a:r>
              <a:rPr lang="en-US" dirty="0"/>
              <a:t>Time -- Costs -- Procedures</a:t>
            </a:r>
          </a:p>
          <a:p>
            <a:r>
              <a:rPr lang="en-US" dirty="0"/>
              <a:t>Terminate the agreement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3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7385-9913-39A1-19B9-B4217BC4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AC2F9D-7538-3A16-32E1-2CDDDFD16A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76" y="1982613"/>
            <a:ext cx="3000895" cy="39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1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BBECD2DD-9540-6197-38C4-517D009B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74" y="1770611"/>
            <a:ext cx="7315201" cy="43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1BB8-6A05-FFF8-12CF-BD390B89DD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0" u="none" strike="noStrike" baseline="0" dirty="0"/>
              <a:t>The Good, The Bad, and The Ugly Title </a:t>
            </a:r>
            <a:br>
              <a:rPr lang="en-US" sz="1800" b="1" i="0" u="none" strike="noStrike" baseline="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C812A-E1E8-8B69-5B00-1ADFB5BEF6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i="0" u="none" strike="noStrike" baseline="0" dirty="0"/>
              <a:t>Is Good Title Marketable?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E55C9-A083-8961-A38B-8FDA165E5F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3999" y="2509837"/>
            <a:ext cx="9144000" cy="2053850"/>
          </a:xfrm>
        </p:spPr>
        <p:txBody>
          <a:bodyPr>
            <a:normAutofit/>
          </a:bodyPr>
          <a:lstStyle/>
          <a:p>
            <a:r>
              <a:rPr lang="en-US" dirty="0"/>
              <a:t>Greg Nibert</a:t>
            </a:r>
          </a:p>
          <a:p>
            <a:r>
              <a:rPr lang="en-US" dirty="0"/>
              <a:t>Melinda Branin</a:t>
            </a:r>
          </a:p>
          <a:p>
            <a:r>
              <a:rPr lang="en-US" dirty="0"/>
              <a:t>Hinkle </a:t>
            </a:r>
            <a:r>
              <a:rPr lang="en-US" dirty="0" err="1"/>
              <a:t>Shanor</a:t>
            </a:r>
            <a:r>
              <a:rPr lang="en-US" dirty="0"/>
              <a:t> LLP</a:t>
            </a:r>
          </a:p>
          <a:p>
            <a:r>
              <a:rPr lang="en-US" dirty="0"/>
              <a:t>Roswell, New Mexico</a:t>
            </a:r>
          </a:p>
        </p:txBody>
      </p:sp>
    </p:spTree>
    <p:extLst>
      <p:ext uri="{BB962C8B-B14F-4D97-AF65-F5344CB8AC3E}">
        <p14:creationId xmlns:p14="http://schemas.microsoft.com/office/powerpoint/2010/main" val="215868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4A3E-3503-1F49-CADA-E75BD0C9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A377-6705-3FE4-5E14-508E0943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risk</a:t>
            </a:r>
          </a:p>
          <a:p>
            <a:r>
              <a:rPr lang="en-US" dirty="0"/>
              <a:t>Access risk</a:t>
            </a:r>
          </a:p>
          <a:p>
            <a:r>
              <a:rPr lang="en-US" dirty="0"/>
              <a:t>Market risk</a:t>
            </a:r>
          </a:p>
          <a:p>
            <a:r>
              <a:rPr lang="en-US" dirty="0"/>
              <a:t>Political risk</a:t>
            </a:r>
          </a:p>
          <a:p>
            <a:pPr lvl="1"/>
            <a:r>
              <a:rPr lang="en-US" dirty="0"/>
              <a:t>Domestic</a:t>
            </a:r>
          </a:p>
          <a:p>
            <a:pPr lvl="1"/>
            <a:r>
              <a:rPr lang="en-US" dirty="0"/>
              <a:t>International</a:t>
            </a:r>
          </a:p>
          <a:p>
            <a:r>
              <a:rPr lang="en-US" dirty="0"/>
              <a:t>Title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3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3C72-3B88-2A4B-670A-A5610F03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Marketable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33AB-3586-6ED7-92EE-FF84051B1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	</a:t>
            </a:r>
            <a:r>
              <a:rPr lang="en-US" sz="1800" dirty="0">
                <a:solidFill>
                  <a:schemeClr val="tx1"/>
                </a:solidFill>
              </a:rPr>
              <a:t>Marketable title</a:t>
            </a:r>
          </a:p>
          <a:p>
            <a:pPr marL="2743200" lvl="6" indent="0">
              <a:buNone/>
            </a:pPr>
            <a:r>
              <a:rPr lang="en-US" dirty="0"/>
              <a:t>Merchantable title</a:t>
            </a:r>
          </a:p>
          <a:p>
            <a:pPr marL="2743200" lvl="6" indent="0">
              <a:buNone/>
            </a:pPr>
            <a:r>
              <a:rPr lang="en-US" dirty="0"/>
              <a:t>Good title</a:t>
            </a:r>
          </a:p>
          <a:p>
            <a:pPr marL="2743200" lvl="6" indent="0">
              <a:buNone/>
            </a:pPr>
            <a:r>
              <a:rPr lang="en-US" dirty="0"/>
              <a:t>Defensible title</a:t>
            </a:r>
          </a:p>
          <a:p>
            <a:pPr marL="2743200" lvl="6" indent="0">
              <a:buNone/>
            </a:pPr>
            <a:r>
              <a:rPr lang="en-US" dirty="0"/>
              <a:t>Unmarketable title</a:t>
            </a:r>
          </a:p>
          <a:p>
            <a:pPr marL="2743200" lvl="6" indent="0">
              <a:buNone/>
            </a:pPr>
            <a:r>
              <a:rPr lang="en-US" dirty="0"/>
              <a:t>Bad title</a:t>
            </a:r>
          </a:p>
          <a:p>
            <a:pPr marL="2743200" lvl="6" indent="0">
              <a:buNone/>
            </a:pPr>
            <a:r>
              <a:rPr lang="en-US" dirty="0"/>
              <a:t>Ugly title</a:t>
            </a:r>
          </a:p>
          <a:p>
            <a:pPr marL="2743200" lvl="6" indent="0">
              <a:buNone/>
            </a:pPr>
            <a:endParaRPr lang="en-US" dirty="0"/>
          </a:p>
          <a:p>
            <a:pPr marL="2743200" lvl="6" indent="0">
              <a:buNone/>
            </a:pPr>
            <a:endParaRPr lang="en-US" dirty="0"/>
          </a:p>
          <a:p>
            <a:pPr marL="2743200" lvl="6" indent="0">
              <a:buNone/>
            </a:pPr>
            <a:r>
              <a:rPr lang="en-US" dirty="0"/>
              <a:t>Perfect title?</a:t>
            </a:r>
          </a:p>
          <a:p>
            <a:pPr marL="2743200" lvl="6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B2C0F-D4D7-2CC3-59BF-1480F6A6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9288"/>
            <a:ext cx="5975386" cy="39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1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DA35-B744-E83E-89DE-75455DD4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7770-BF5D-C784-A5F6-ABFBC5AD6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the bargained for interest from the Seller</a:t>
            </a:r>
          </a:p>
          <a:p>
            <a:r>
              <a:rPr lang="en-US" dirty="0"/>
              <a:t>Are you really concerned with the legal status of title or something else?</a:t>
            </a:r>
          </a:p>
          <a:p>
            <a:r>
              <a:rPr lang="en-US" dirty="0"/>
              <a:t>Risk</a:t>
            </a:r>
          </a:p>
          <a:p>
            <a:r>
              <a:rPr lang="en-US" dirty="0"/>
              <a:t>Risk Tolerance</a:t>
            </a:r>
          </a:p>
          <a:p>
            <a:r>
              <a:rPr lang="en-US" dirty="0"/>
              <a:t>Due Diligence Review</a:t>
            </a:r>
          </a:p>
        </p:txBody>
      </p:sp>
    </p:spTree>
    <p:extLst>
      <p:ext uri="{BB962C8B-B14F-4D97-AF65-F5344CB8AC3E}">
        <p14:creationId xmlns:p14="http://schemas.microsoft.com/office/powerpoint/2010/main" val="303558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36CF-F899-6D85-0EFE-86353C50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8ED5-A6AE-982E-D7DF-93486D543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 Minerals</a:t>
            </a:r>
          </a:p>
          <a:p>
            <a:endParaRPr lang="en-US" dirty="0"/>
          </a:p>
          <a:p>
            <a:r>
              <a:rPr lang="en-US" dirty="0"/>
              <a:t>Leasehold</a:t>
            </a:r>
          </a:p>
          <a:p>
            <a:endParaRPr lang="en-US" dirty="0"/>
          </a:p>
          <a:p>
            <a:r>
              <a:rPr lang="en-US" dirty="0"/>
              <a:t>Other Interests</a:t>
            </a:r>
          </a:p>
          <a:p>
            <a:pPr lvl="1"/>
            <a:r>
              <a:rPr lang="en-US" dirty="0"/>
              <a:t>Overriding Royalty Interests</a:t>
            </a:r>
          </a:p>
          <a:p>
            <a:pPr lvl="1"/>
            <a:r>
              <a:rPr lang="en-US" dirty="0"/>
              <a:t>Contractual</a:t>
            </a:r>
          </a:p>
        </p:txBody>
      </p:sp>
    </p:spTree>
    <p:extLst>
      <p:ext uri="{BB962C8B-B14F-4D97-AF65-F5344CB8AC3E}">
        <p14:creationId xmlns:p14="http://schemas.microsoft.com/office/powerpoint/2010/main" val="232634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1D59-9025-3D34-66C8-415ACC0E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299AF-9871-1049-DCAF-8CC66AEE2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Trespass</a:t>
            </a:r>
          </a:p>
          <a:p>
            <a:endParaRPr lang="en-US" dirty="0"/>
          </a:p>
          <a:p>
            <a:r>
              <a:rPr lang="en-US" dirty="0"/>
              <a:t>Spacing</a:t>
            </a:r>
          </a:p>
          <a:p>
            <a:endParaRPr lang="en-US" dirty="0"/>
          </a:p>
          <a:p>
            <a:r>
              <a:rPr lang="en-US" dirty="0"/>
              <a:t>Surface Issues and Agreements</a:t>
            </a:r>
          </a:p>
        </p:txBody>
      </p:sp>
    </p:spTree>
    <p:extLst>
      <p:ext uri="{BB962C8B-B14F-4D97-AF65-F5344CB8AC3E}">
        <p14:creationId xmlns:p14="http://schemas.microsoft.com/office/powerpoint/2010/main" val="157576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0F6E-21C8-6851-AA64-E6F6A65C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Division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C091D-C774-E043-94D7-F3258C3F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owns production</a:t>
            </a:r>
          </a:p>
          <a:p>
            <a:endParaRPr lang="en-US" dirty="0"/>
          </a:p>
          <a:p>
            <a:r>
              <a:rPr lang="en-US" dirty="0"/>
              <a:t>More concern for title defects</a:t>
            </a:r>
          </a:p>
          <a:p>
            <a:endParaRPr lang="en-US" dirty="0"/>
          </a:p>
          <a:p>
            <a:r>
              <a:rPr lang="en-US" dirty="0"/>
              <a:t>Size of Interest</a:t>
            </a:r>
          </a:p>
          <a:p>
            <a:endParaRPr lang="en-US" dirty="0"/>
          </a:p>
          <a:p>
            <a:r>
              <a:rPr lang="en-US" dirty="0"/>
              <a:t>Amount involved</a:t>
            </a:r>
          </a:p>
        </p:txBody>
      </p:sp>
    </p:spTree>
    <p:extLst>
      <p:ext uri="{BB962C8B-B14F-4D97-AF65-F5344CB8AC3E}">
        <p14:creationId xmlns:p14="http://schemas.microsoft.com/office/powerpoint/2010/main" val="370644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0623-9918-24BD-3965-8A25C86F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Purchase and Sale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9FC4-A1FC-D7D4-8ECE-37AE06DF6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of Title to be delivered at closing should be spelled out</a:t>
            </a:r>
          </a:p>
          <a:p>
            <a:endParaRPr lang="en-US" dirty="0"/>
          </a:p>
          <a:p>
            <a:r>
              <a:rPr lang="en-US" dirty="0"/>
              <a:t>Care should be taken in drafting – should not rely on the definition</a:t>
            </a:r>
          </a:p>
          <a:p>
            <a:pPr lvl="2"/>
            <a:r>
              <a:rPr lang="en-US" dirty="0"/>
              <a:t>Marketable Title</a:t>
            </a:r>
          </a:p>
          <a:p>
            <a:pPr lvl="2"/>
            <a:r>
              <a:rPr lang="en-US" dirty="0"/>
              <a:t>Defensible Title</a:t>
            </a:r>
          </a:p>
        </p:txBody>
      </p:sp>
    </p:spTree>
    <p:extLst>
      <p:ext uri="{BB962C8B-B14F-4D97-AF65-F5344CB8AC3E}">
        <p14:creationId xmlns:p14="http://schemas.microsoft.com/office/powerpoint/2010/main" val="310962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344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The Good, The Bad, and The Ugly Title  </vt:lpstr>
      <vt:lpstr>Risk</vt:lpstr>
      <vt:lpstr>Marketable Title</vt:lpstr>
      <vt:lpstr>Does it Matter?</vt:lpstr>
      <vt:lpstr>Acquisition</vt:lpstr>
      <vt:lpstr>Drilling</vt:lpstr>
      <vt:lpstr>Division Order</vt:lpstr>
      <vt:lpstr>Purchase and Sale Agreements</vt:lpstr>
      <vt:lpstr>Dormant Mineral Acts</vt:lpstr>
      <vt:lpstr>Marketable Title Acts</vt:lpstr>
      <vt:lpstr>Title Failures</vt:lpstr>
      <vt:lpstr>Sleeping Dogs</vt:lpstr>
      <vt:lpstr>Meeting Expectations</vt:lpstr>
      <vt:lpstr>THE END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Tinsley</dc:creator>
  <cp:lastModifiedBy>Melinda Branin</cp:lastModifiedBy>
  <cp:revision>27</cp:revision>
  <dcterms:created xsi:type="dcterms:W3CDTF">2019-03-20T15:18:22Z</dcterms:created>
  <dcterms:modified xsi:type="dcterms:W3CDTF">2024-06-04T13:48:39Z</dcterms:modified>
</cp:coreProperties>
</file>