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53_48289D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257" r:id="rId3"/>
    <p:sldId id="258" r:id="rId4"/>
    <p:sldId id="260" r:id="rId5"/>
    <p:sldId id="304" r:id="rId6"/>
    <p:sldId id="303" r:id="rId7"/>
    <p:sldId id="313" r:id="rId8"/>
    <p:sldId id="305" r:id="rId9"/>
    <p:sldId id="307" r:id="rId10"/>
    <p:sldId id="308" r:id="rId11"/>
    <p:sldId id="309" r:id="rId12"/>
    <p:sldId id="310" r:id="rId13"/>
    <p:sldId id="314" r:id="rId14"/>
    <p:sldId id="312" r:id="rId15"/>
    <p:sldId id="315" r:id="rId16"/>
    <p:sldId id="317" r:id="rId17"/>
    <p:sldId id="316" r:id="rId18"/>
    <p:sldId id="318" r:id="rId19"/>
    <p:sldId id="319" r:id="rId20"/>
    <p:sldId id="321" r:id="rId21"/>
    <p:sldId id="320" r:id="rId22"/>
    <p:sldId id="322" r:id="rId23"/>
    <p:sldId id="323" r:id="rId24"/>
    <p:sldId id="324" r:id="rId25"/>
    <p:sldId id="325" r:id="rId26"/>
    <p:sldId id="326" r:id="rId27"/>
    <p:sldId id="327" r:id="rId28"/>
    <p:sldId id="328" r:id="rId29"/>
    <p:sldId id="329" r:id="rId30"/>
    <p:sldId id="330" r:id="rId31"/>
    <p:sldId id="331" r:id="rId32"/>
    <p:sldId id="267" r:id="rId33"/>
    <p:sldId id="332" r:id="rId34"/>
    <p:sldId id="291" r:id="rId35"/>
    <p:sldId id="293" r:id="rId36"/>
    <p:sldId id="268" r:id="rId37"/>
    <p:sldId id="334" r:id="rId38"/>
    <p:sldId id="287" r:id="rId39"/>
    <p:sldId id="335" r:id="rId40"/>
    <p:sldId id="336" r:id="rId41"/>
    <p:sldId id="290" r:id="rId42"/>
    <p:sldId id="337" r:id="rId43"/>
    <p:sldId id="338" r:id="rId44"/>
    <p:sldId id="275" r:id="rId45"/>
    <p:sldId id="339" r:id="rId46"/>
    <p:sldId id="340" r:id="rId47"/>
    <p:sldId id="272" r:id="rId48"/>
    <p:sldId id="295" r:id="rId49"/>
    <p:sldId id="271" r:id="rId50"/>
    <p:sldId id="274" r:id="rId51"/>
    <p:sldId id="296" r:id="rId52"/>
    <p:sldId id="297" r:id="rId53"/>
    <p:sldId id="300" r:id="rId54"/>
    <p:sldId id="34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320ABA-428C-6714-B33E-5835464E7ADB}" name="Claire McInnis" initials="CM" userId="S::cmcinnis@oglawyers.com::6e29cefa-c941-4c1e-82b6-a3e6309755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18C"/>
    <a:srgbClr val="00647A"/>
    <a:srgbClr val="7FD0DD"/>
    <a:srgbClr val="B7D539"/>
    <a:srgbClr val="194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67"/>
    <p:restoredTop sz="94694"/>
  </p:normalViewPr>
  <p:slideViewPr>
    <p:cSldViewPr snapToGrid="0" snapToObjects="1">
      <p:cViewPr varScale="1">
        <p:scale>
          <a:sx n="110" d="100"/>
          <a:sy n="110" d="100"/>
        </p:scale>
        <p:origin x="19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omments/modernComment_153_48289DE.xml><?xml version="1.0" encoding="utf-8"?>
<p188:cmLst xmlns:a="http://schemas.openxmlformats.org/drawingml/2006/main" xmlns:r="http://schemas.openxmlformats.org/officeDocument/2006/relationships" xmlns:p188="http://schemas.microsoft.com/office/powerpoint/2018/8/main">
  <p188:cm id="{5A91F204-19DB-FE4E-A3B6-6068E21178BF}" authorId="{94320ABA-428C-6714-B33E-5835464E7ADB}" created="2024-06-05T17:59:24.550">
    <ac:txMkLst xmlns:ac="http://schemas.microsoft.com/office/drawing/2013/main/command">
      <pc:docMk xmlns:pc="http://schemas.microsoft.com/office/powerpoint/2013/main/command"/>
      <pc:sldMk xmlns:pc="http://schemas.microsoft.com/office/powerpoint/2013/main/command" cId="75663838" sldId="339"/>
      <ac:spMk id="3" creationId="{F49E234F-8644-5A9C-3350-0BCBFEAB9F24}"/>
      <ac:txMk cp="0" len="98">
        <ac:context len="308" hash="3353809033"/>
      </ac:txMk>
    </ac:txMkLst>
    <p188:pos x="9724697" y="419592"/>
    <p188:txBody>
      <a:bodyPr/>
      <a:lstStyle/>
      <a:p>
        <a:r>
          <a:rPr lang="en-US"/>
          <a:t>Put full cite here and shortened title to fit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83107-5FDB-2D4A-884B-35524892E14E}"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4ECC0-7B5F-224A-9D52-492337AD76B2}" type="slidenum">
              <a:rPr lang="en-US" smtClean="0"/>
              <a:t>‹#›</a:t>
            </a:fld>
            <a:endParaRPr lang="en-US"/>
          </a:p>
        </p:txBody>
      </p:sp>
    </p:spTree>
    <p:extLst>
      <p:ext uri="{BB962C8B-B14F-4D97-AF65-F5344CB8AC3E}">
        <p14:creationId xmlns:p14="http://schemas.microsoft.com/office/powerpoint/2010/main" val="324331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B4ECC0-7B5F-224A-9D52-492337AD76B2}" type="slidenum">
              <a:rPr lang="en-US" smtClean="0"/>
              <a:t>5</a:t>
            </a:fld>
            <a:endParaRPr lang="en-US"/>
          </a:p>
        </p:txBody>
      </p:sp>
    </p:spTree>
    <p:extLst>
      <p:ext uri="{BB962C8B-B14F-4D97-AF65-F5344CB8AC3E}">
        <p14:creationId xmlns:p14="http://schemas.microsoft.com/office/powerpoint/2010/main" val="212333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B4ECC0-7B5F-224A-9D52-492337AD76B2}" type="slidenum">
              <a:rPr lang="en-US" smtClean="0"/>
              <a:t>6</a:t>
            </a:fld>
            <a:endParaRPr lang="en-US"/>
          </a:p>
        </p:txBody>
      </p:sp>
    </p:spTree>
    <p:extLst>
      <p:ext uri="{BB962C8B-B14F-4D97-AF65-F5344CB8AC3E}">
        <p14:creationId xmlns:p14="http://schemas.microsoft.com/office/powerpoint/2010/main" val="183832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B4ECC0-7B5F-224A-9D52-492337AD76B2}" type="slidenum">
              <a:rPr lang="en-US" smtClean="0"/>
              <a:t>7</a:t>
            </a:fld>
            <a:endParaRPr lang="en-US"/>
          </a:p>
        </p:txBody>
      </p:sp>
    </p:spTree>
    <p:extLst>
      <p:ext uri="{BB962C8B-B14F-4D97-AF65-F5344CB8AC3E}">
        <p14:creationId xmlns:p14="http://schemas.microsoft.com/office/powerpoint/2010/main" val="3638275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ABBA-FA8D-C746-9034-476B11FD4384}"/>
              </a:ext>
            </a:extLst>
          </p:cNvPr>
          <p:cNvSpPr>
            <a:spLocks noGrp="1"/>
          </p:cNvSpPr>
          <p:nvPr>
            <p:ph type="ctrTitle" hasCustomPrompt="1"/>
          </p:nvPr>
        </p:nvSpPr>
        <p:spPr>
          <a:xfrm>
            <a:off x="1523999" y="1131169"/>
            <a:ext cx="9144000" cy="621770"/>
          </a:xfrm>
        </p:spPr>
        <p:txBody>
          <a:bodyPr anchor="t">
            <a:normAutofit/>
          </a:bodyPr>
          <a:lstStyle>
            <a:lvl1pPr algn="ctr">
              <a:defRPr sz="4400" b="1">
                <a:solidFill>
                  <a:srgbClr val="00647A"/>
                </a:solidFill>
              </a:defRPr>
            </a:lvl1pPr>
          </a:lstStyle>
          <a:p>
            <a:r>
              <a:rPr lang="en-US" dirty="0"/>
              <a:t>PRESENTATION TITLE</a:t>
            </a:r>
          </a:p>
        </p:txBody>
      </p:sp>
      <p:sp>
        <p:nvSpPr>
          <p:cNvPr id="3" name="Subtitle 2">
            <a:extLst>
              <a:ext uri="{FF2B5EF4-FFF2-40B4-BE49-F238E27FC236}">
                <a16:creationId xmlns:a16="http://schemas.microsoft.com/office/drawing/2014/main" id="{76898F4F-5AB1-FC44-85CC-1BE638D460B9}"/>
              </a:ext>
            </a:extLst>
          </p:cNvPr>
          <p:cNvSpPr>
            <a:spLocks noGrp="1"/>
          </p:cNvSpPr>
          <p:nvPr>
            <p:ph type="subTitle" idx="1" hasCustomPrompt="1"/>
          </p:nvPr>
        </p:nvSpPr>
        <p:spPr>
          <a:xfrm>
            <a:off x="1523999" y="1884078"/>
            <a:ext cx="9144000" cy="494620"/>
          </a:xfrm>
        </p:spPr>
        <p:txBody>
          <a:bodyPr anchor="ctr"/>
          <a:lstStyle>
            <a:lvl1pPr marL="0" indent="0" algn="ctr">
              <a:buNone/>
              <a:defRPr sz="2400" b="1" i="1">
                <a:solidFill>
                  <a:srgbClr val="0064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(optional)</a:t>
            </a:r>
          </a:p>
        </p:txBody>
      </p:sp>
      <p:sp>
        <p:nvSpPr>
          <p:cNvPr id="14" name="Content Placeholder 13">
            <a:extLst>
              <a:ext uri="{FF2B5EF4-FFF2-40B4-BE49-F238E27FC236}">
                <a16:creationId xmlns:a16="http://schemas.microsoft.com/office/drawing/2014/main" id="{63900370-DD1D-474F-8460-8048B620CB0C}"/>
              </a:ext>
            </a:extLst>
          </p:cNvPr>
          <p:cNvSpPr>
            <a:spLocks noGrp="1"/>
          </p:cNvSpPr>
          <p:nvPr>
            <p:ph sz="quarter" idx="10" hasCustomPrompt="1"/>
          </p:nvPr>
        </p:nvSpPr>
        <p:spPr>
          <a:xfrm>
            <a:off x="1523999" y="2509838"/>
            <a:ext cx="9144000" cy="1371600"/>
          </a:xfrm>
        </p:spPr>
        <p:txBody>
          <a:bodyPr/>
          <a:lstStyle>
            <a:lvl1pPr marL="0" indent="0" algn="ctr">
              <a:buNone/>
              <a:defRPr>
                <a:solidFill>
                  <a:srgbClr val="00647A"/>
                </a:solidFill>
              </a:defRPr>
            </a:lvl1pPr>
          </a:lstStyle>
          <a:p>
            <a:pPr lvl="0"/>
            <a:r>
              <a:rPr lang="en-US" dirty="0"/>
              <a:t>Presenter Name</a:t>
            </a:r>
            <a:br>
              <a:rPr lang="en-US" dirty="0"/>
            </a:br>
            <a:r>
              <a:rPr lang="en-US" dirty="0"/>
              <a:t>Title | Company</a:t>
            </a:r>
          </a:p>
        </p:txBody>
      </p:sp>
    </p:spTree>
    <p:extLst>
      <p:ext uri="{BB962C8B-B14F-4D97-AF65-F5344CB8AC3E}">
        <p14:creationId xmlns:p14="http://schemas.microsoft.com/office/powerpoint/2010/main" val="141454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u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6782-1A3C-2349-8F2D-D51CB9BC7EAB}"/>
              </a:ext>
            </a:extLst>
          </p:cNvPr>
          <p:cNvSpPr>
            <a:spLocks noGrp="1"/>
          </p:cNvSpPr>
          <p:nvPr>
            <p:ph type="title" hasCustomPrompt="1"/>
          </p:nvPr>
        </p:nvSpPr>
        <p:spPr>
          <a:xfrm>
            <a:off x="838200" y="1143000"/>
            <a:ext cx="10515600" cy="776288"/>
          </a:xfrm>
        </p:spPr>
        <p:txBody>
          <a:bodyPr/>
          <a:lstStyle>
            <a:lvl1pPr>
              <a:defRPr b="1">
                <a:solidFill>
                  <a:srgbClr val="00647A"/>
                </a:solidFill>
              </a:defRPr>
            </a:lvl1pPr>
          </a:lstStyle>
          <a:p>
            <a:r>
              <a:rPr lang="en-US" dirty="0"/>
              <a:t>Slide Title</a:t>
            </a:r>
          </a:p>
        </p:txBody>
      </p:sp>
      <p:sp>
        <p:nvSpPr>
          <p:cNvPr id="3" name="Content Placeholder 2">
            <a:extLst>
              <a:ext uri="{FF2B5EF4-FFF2-40B4-BE49-F238E27FC236}">
                <a16:creationId xmlns:a16="http://schemas.microsoft.com/office/drawing/2014/main" id="{97EB2CCB-5D84-3D42-BC64-38EE216B3A68}"/>
              </a:ext>
            </a:extLst>
          </p:cNvPr>
          <p:cNvSpPr>
            <a:spLocks noGrp="1"/>
          </p:cNvSpPr>
          <p:nvPr>
            <p:ph idx="1" hasCustomPrompt="1"/>
          </p:nvPr>
        </p:nvSpPr>
        <p:spPr>
          <a:xfrm>
            <a:off x="838200" y="2177143"/>
            <a:ext cx="10515600" cy="3537857"/>
          </a:xfrm>
        </p:spPr>
        <p:txBody>
          <a:bodyPr/>
          <a:lstStyle>
            <a:lvl1pPr>
              <a:defRPr>
                <a:solidFill>
                  <a:srgbClr val="78818C"/>
                </a:solidFill>
              </a:defRPr>
            </a:lvl1pPr>
          </a:lstStyle>
          <a:p>
            <a:pPr lvl="0"/>
            <a:r>
              <a:rPr lang="en-US" dirty="0"/>
              <a:t>Slide Content</a:t>
            </a:r>
          </a:p>
        </p:txBody>
      </p:sp>
    </p:spTree>
    <p:extLst>
      <p:ext uri="{BB962C8B-B14F-4D97-AF65-F5344CB8AC3E}">
        <p14:creationId xmlns:p14="http://schemas.microsoft.com/office/powerpoint/2010/main" val="3206966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B4A1D-A322-5941-A723-1D78D096A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D78F0E-F9FF-EB45-968A-6056884AE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46015-5125-DC49-98A8-EC2DDDD46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8C448-1CA0-EA4A-9AFD-15AAF28F29D7}" type="datetimeFigureOut">
              <a:rPr lang="en-US" smtClean="0"/>
              <a:t>6/7/2024</a:t>
            </a:fld>
            <a:endParaRPr lang="en-US"/>
          </a:p>
        </p:txBody>
      </p:sp>
      <p:sp>
        <p:nvSpPr>
          <p:cNvPr id="5" name="Footer Placeholder 4">
            <a:extLst>
              <a:ext uri="{FF2B5EF4-FFF2-40B4-BE49-F238E27FC236}">
                <a16:creationId xmlns:a16="http://schemas.microsoft.com/office/drawing/2014/main" id="{44B9A536-5B53-9C4B-8D64-C34D7A979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823A83-500C-104E-8D10-2D501ED0C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D521-6BD4-D040-8BC5-7F98C2A52842}" type="slidenum">
              <a:rPr lang="en-US" smtClean="0"/>
              <a:t>‹#›</a:t>
            </a:fld>
            <a:endParaRPr lang="en-US"/>
          </a:p>
        </p:txBody>
      </p:sp>
    </p:spTree>
    <p:extLst>
      <p:ext uri="{BB962C8B-B14F-4D97-AF65-F5344CB8AC3E}">
        <p14:creationId xmlns:p14="http://schemas.microsoft.com/office/powerpoint/2010/main" val="156098259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microsoft.com/office/2018/10/relationships/comments" Target="../comments/modernComment_153_48289DE.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68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824A37-0B68-BE73-B979-CE387A9952FA}"/>
              </a:ext>
            </a:extLst>
          </p:cNvPr>
          <p:cNvSpPr>
            <a:spLocks noGrp="1"/>
          </p:cNvSpPr>
          <p:nvPr>
            <p:ph type="title"/>
          </p:nvPr>
        </p:nvSpPr>
        <p:spPr>
          <a:xfrm>
            <a:off x="838200" y="1143000"/>
            <a:ext cx="10515600" cy="776288"/>
          </a:xfrm>
        </p:spPr>
        <p:txBody>
          <a:bodyPr/>
          <a:lstStyle/>
          <a:p>
            <a:r>
              <a:rPr lang="en-US" dirty="0"/>
              <a:t>Framework for Discussion: </a:t>
            </a:r>
            <a:br>
              <a:rPr lang="en-US" dirty="0"/>
            </a:br>
            <a:r>
              <a:rPr lang="en-US" dirty="0"/>
              <a:t>Texas Co-Tenancy ​</a:t>
            </a:r>
          </a:p>
        </p:txBody>
      </p:sp>
      <p:sp>
        <p:nvSpPr>
          <p:cNvPr id="3" name="Content Placeholder 2">
            <a:extLst>
              <a:ext uri="{FF2B5EF4-FFF2-40B4-BE49-F238E27FC236}">
                <a16:creationId xmlns:a16="http://schemas.microsoft.com/office/drawing/2014/main" id="{2BAF20CE-7CC4-8E75-09FF-59F55A5A6A81}"/>
              </a:ext>
            </a:extLst>
          </p:cNvPr>
          <p:cNvSpPr>
            <a:spLocks noGrp="1"/>
          </p:cNvSpPr>
          <p:nvPr>
            <p:ph idx="1"/>
          </p:nvPr>
        </p:nvSpPr>
        <p:spPr>
          <a:xfrm>
            <a:off x="838200" y="2177143"/>
            <a:ext cx="10515600" cy="3537857"/>
          </a:xfrm>
        </p:spPr>
        <p:txBody>
          <a:bodyPr>
            <a:noAutofit/>
          </a:bodyPr>
          <a:lstStyle/>
          <a:p>
            <a:r>
              <a:rPr lang="en-US" sz="2400" dirty="0"/>
              <a:t>An oil and gas lease is a contract and a conveyance (FSDWPOR). Therefore, the lessee of a fractional mineral interest “steps into the shoes” of a cotenant. </a:t>
            </a:r>
            <a:r>
              <a:rPr lang="en-US" sz="2400" i="1" dirty="0"/>
              <a:t>Willson v. Superior Oil Co. </a:t>
            </a:r>
            <a:r>
              <a:rPr lang="en-US" sz="2400" dirty="0"/>
              <a:t>(1954).​</a:t>
            </a:r>
          </a:p>
          <a:p>
            <a:pPr lvl="1"/>
            <a:r>
              <a:rPr lang="en-US" sz="2000" dirty="0"/>
              <a:t>Each cotenant may enter upon the premises for the purpose of exploring for oil and gas and may drill and develop the premises. </a:t>
            </a:r>
            <a:r>
              <a:rPr lang="en-US" sz="2000" i="1" dirty="0"/>
              <a:t>In the absence of a joint agreement</a:t>
            </a:r>
            <a:r>
              <a:rPr lang="en-US" sz="2000" dirty="0"/>
              <a:t>, upon discovery of oil and gas, the producing cotenant must account to the non-consenting or non-producing cotenant for his pro rata share of the net profits. </a:t>
            </a:r>
            <a:r>
              <a:rPr lang="en-US" sz="2000" i="1" dirty="0"/>
              <a:t>See Willson</a:t>
            </a:r>
            <a:r>
              <a:rPr lang="en-US" sz="2000" dirty="0"/>
              <a:t>.​</a:t>
            </a:r>
          </a:p>
          <a:p>
            <a:pPr lvl="1"/>
            <a:r>
              <a:rPr lang="en-US" sz="2000" dirty="0"/>
              <a:t>Does “in the absence of a [JOA]” mean that co-tenancy may create a “common law” or “substitute” JOA?​</a:t>
            </a:r>
          </a:p>
          <a:p>
            <a:pPr lvl="1"/>
            <a:r>
              <a:rPr lang="en-US" sz="2000" dirty="0"/>
              <a:t>Could the non-op lessee get to take advantage of the “common law” or “default” JOA concept for lease maintenance purposes? ​</a:t>
            </a:r>
          </a:p>
        </p:txBody>
      </p:sp>
    </p:spTree>
    <p:extLst>
      <p:ext uri="{BB962C8B-B14F-4D97-AF65-F5344CB8AC3E}">
        <p14:creationId xmlns:p14="http://schemas.microsoft.com/office/powerpoint/2010/main" val="350643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8685-60C1-FE8B-C987-0E92988CFA00}"/>
              </a:ext>
            </a:extLst>
          </p:cNvPr>
          <p:cNvSpPr>
            <a:spLocks noGrp="1"/>
          </p:cNvSpPr>
          <p:nvPr>
            <p:ph type="title"/>
          </p:nvPr>
        </p:nvSpPr>
        <p:spPr>
          <a:xfrm>
            <a:off x="838200" y="1143000"/>
            <a:ext cx="10515600" cy="776288"/>
          </a:xfrm>
        </p:spPr>
        <p:txBody>
          <a:bodyPr/>
          <a:lstStyle/>
          <a:p>
            <a:r>
              <a:rPr lang="en-US" dirty="0"/>
              <a:t>Framework for Discussion: Retained Acreage Cases​</a:t>
            </a:r>
          </a:p>
        </p:txBody>
      </p:sp>
      <p:sp>
        <p:nvSpPr>
          <p:cNvPr id="5" name="Content Placeholder 4">
            <a:extLst>
              <a:ext uri="{FF2B5EF4-FFF2-40B4-BE49-F238E27FC236}">
                <a16:creationId xmlns:a16="http://schemas.microsoft.com/office/drawing/2014/main" id="{CA1328A3-D284-6AD7-470F-28C365B11717}"/>
              </a:ext>
            </a:extLst>
          </p:cNvPr>
          <p:cNvSpPr>
            <a:spLocks noGrp="1"/>
          </p:cNvSpPr>
          <p:nvPr>
            <p:ph idx="1"/>
          </p:nvPr>
        </p:nvSpPr>
        <p:spPr>
          <a:xfrm>
            <a:off x="838200" y="2177143"/>
            <a:ext cx="10515600" cy="3537857"/>
          </a:xfrm>
        </p:spPr>
        <p:txBody>
          <a:bodyPr/>
          <a:lstStyle/>
          <a:p>
            <a:r>
              <a:rPr lang="en-US" dirty="0"/>
              <a:t>Legal Maxim: “Equity abhors a forfeiture.”​</a:t>
            </a:r>
          </a:p>
          <a:p>
            <a:r>
              <a:rPr lang="en-US" dirty="0"/>
              <a:t>Courts have been very strict about special limitations that eliminate even a </a:t>
            </a:r>
            <a:r>
              <a:rPr lang="en-US" i="1" dirty="0"/>
              <a:t>portion</a:t>
            </a:r>
            <a:r>
              <a:rPr lang="en-US" dirty="0"/>
              <a:t> of a lease, much less the entire lease. </a:t>
            </a:r>
            <a:r>
              <a:rPr lang="en-US" i="1" dirty="0"/>
              <a:t>See, e.g., Chesapeake Exploration, LLC v. </a:t>
            </a:r>
            <a:r>
              <a:rPr lang="en-US" i="1" dirty="0" err="1"/>
              <a:t>Energen</a:t>
            </a:r>
            <a:r>
              <a:rPr lang="en-US" i="1" dirty="0"/>
              <a:t> Res. Corp.; Apache Deepwater, LLC v. Double Eagle Dev., LLC.​</a:t>
            </a:r>
          </a:p>
          <a:p>
            <a:r>
              <a:rPr lang="en-US" dirty="0"/>
              <a:t>Special limitations should include “clear, precise, and unequivocal” language. </a:t>
            </a:r>
            <a:r>
              <a:rPr lang="en-US" i="1" dirty="0"/>
              <a:t>Endeavor Energy Resources v. Discovery Operating; Anadarko Petroleum v. Thompson.</a:t>
            </a:r>
            <a:r>
              <a:rPr lang="en-US" dirty="0"/>
              <a:t>​</a:t>
            </a:r>
          </a:p>
        </p:txBody>
      </p:sp>
    </p:spTree>
    <p:extLst>
      <p:ext uri="{BB962C8B-B14F-4D97-AF65-F5344CB8AC3E}">
        <p14:creationId xmlns:p14="http://schemas.microsoft.com/office/powerpoint/2010/main" val="372625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8685-60C1-FE8B-C987-0E92988CFA00}"/>
              </a:ext>
            </a:extLst>
          </p:cNvPr>
          <p:cNvSpPr>
            <a:spLocks noGrp="1"/>
          </p:cNvSpPr>
          <p:nvPr>
            <p:ph type="title"/>
          </p:nvPr>
        </p:nvSpPr>
        <p:spPr>
          <a:xfrm>
            <a:off x="838200" y="1143000"/>
            <a:ext cx="10515600" cy="776288"/>
          </a:xfrm>
        </p:spPr>
        <p:txBody>
          <a:bodyPr/>
          <a:lstStyle/>
          <a:p>
            <a:r>
              <a:rPr lang="en-US" dirty="0"/>
              <a:t>Framework for Discussion: Retained Acreage Cases (Cont.)​</a:t>
            </a:r>
          </a:p>
        </p:txBody>
      </p:sp>
      <p:sp>
        <p:nvSpPr>
          <p:cNvPr id="5" name="Content Placeholder 4">
            <a:extLst>
              <a:ext uri="{FF2B5EF4-FFF2-40B4-BE49-F238E27FC236}">
                <a16:creationId xmlns:a16="http://schemas.microsoft.com/office/drawing/2014/main" id="{CA1328A3-D284-6AD7-470F-28C365B11717}"/>
              </a:ext>
            </a:extLst>
          </p:cNvPr>
          <p:cNvSpPr>
            <a:spLocks noGrp="1"/>
          </p:cNvSpPr>
          <p:nvPr>
            <p:ph idx="1"/>
          </p:nvPr>
        </p:nvSpPr>
        <p:spPr>
          <a:xfrm>
            <a:off x="838200" y="2177143"/>
            <a:ext cx="10515600" cy="3537857"/>
          </a:xfrm>
        </p:spPr>
        <p:txBody>
          <a:bodyPr/>
          <a:lstStyle/>
          <a:p>
            <a:r>
              <a:rPr lang="en-US" dirty="0"/>
              <a:t>Comes up in the context of “rolling” vs. “snapshot” terminations in continuous development clauses. </a:t>
            </a:r>
          </a:p>
          <a:p>
            <a:endParaRPr lang="en-US" dirty="0"/>
          </a:p>
        </p:txBody>
      </p:sp>
      <p:pic>
        <p:nvPicPr>
          <p:cNvPr id="4098" name="Picture 2" descr="Gone, Gone, Gone - Determining How Much Acreage is Truly &quot;Retained&quot; Under Retained  Acreage Clauses in Light of Endeavor Energy Resources and XOG Operating -  Gray Reed">
            <a:extLst>
              <a:ext uri="{FF2B5EF4-FFF2-40B4-BE49-F238E27FC236}">
                <a16:creationId xmlns:a16="http://schemas.microsoft.com/office/drawing/2014/main" id="{40847705-9CEE-DC0D-3B64-849821E24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848" y="3196433"/>
            <a:ext cx="2848303" cy="260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0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0BC6-E53F-6F0E-8267-DF58C72CBD64}"/>
              </a:ext>
            </a:extLst>
          </p:cNvPr>
          <p:cNvSpPr>
            <a:spLocks noGrp="1"/>
          </p:cNvSpPr>
          <p:nvPr>
            <p:ph type="title"/>
          </p:nvPr>
        </p:nvSpPr>
        <p:spPr>
          <a:xfrm>
            <a:off x="838200" y="1143000"/>
            <a:ext cx="10515600" cy="776288"/>
          </a:xfrm>
        </p:spPr>
        <p:txBody>
          <a:bodyPr/>
          <a:lstStyle/>
          <a:p>
            <a:r>
              <a:rPr lang="en-US" dirty="0"/>
              <a:t>Framework for Discussion: Has Texas Taken an Anti-Washout Stance?​</a:t>
            </a:r>
          </a:p>
        </p:txBody>
      </p:sp>
      <p:sp>
        <p:nvSpPr>
          <p:cNvPr id="3" name="Content Placeholder 2">
            <a:extLst>
              <a:ext uri="{FF2B5EF4-FFF2-40B4-BE49-F238E27FC236}">
                <a16:creationId xmlns:a16="http://schemas.microsoft.com/office/drawing/2014/main" id="{949C98BF-AB7D-0E9F-6DE1-C60A32437101}"/>
              </a:ext>
            </a:extLst>
          </p:cNvPr>
          <p:cNvSpPr>
            <a:spLocks noGrp="1"/>
          </p:cNvSpPr>
          <p:nvPr>
            <p:ph idx="1"/>
          </p:nvPr>
        </p:nvSpPr>
        <p:spPr>
          <a:xfrm>
            <a:off x="838200" y="2177143"/>
            <a:ext cx="10515600" cy="3537857"/>
          </a:xfrm>
        </p:spPr>
        <p:txBody>
          <a:bodyPr>
            <a:noAutofit/>
          </a:bodyPr>
          <a:lstStyle/>
          <a:p>
            <a:r>
              <a:rPr lang="en-US" dirty="0"/>
              <a:t>The Texas Legislature has recently rebuked the washout of certain oil and gas interests. ​</a:t>
            </a:r>
          </a:p>
          <a:p>
            <a:r>
              <a:rPr lang="en-US" dirty="0"/>
              <a:t>Effective </a:t>
            </a:r>
            <a:r>
              <a:rPr lang="en-US" b="0" i="0" u="none" strike="noStrike" dirty="0">
                <a:effectLst/>
              </a:rPr>
              <a:t>September 1, 2023, </a:t>
            </a:r>
            <a:r>
              <a:rPr lang="en-US" b="0" i="0" u="none" strike="noStrike" cap="small" dirty="0">
                <a:effectLst/>
              </a:rPr>
              <a:t>Tex. Prop. Code</a:t>
            </a:r>
            <a:r>
              <a:rPr lang="en-US" b="0" i="0" u="none" strike="noStrike" dirty="0">
                <a:effectLst/>
              </a:rPr>
              <a:t> § 31.001, </a:t>
            </a:r>
            <a:r>
              <a:rPr lang="en-US" b="0" i="1" u="none" strike="noStrike" dirty="0">
                <a:effectLst/>
              </a:rPr>
              <a:t>et seq</a:t>
            </a:r>
            <a:r>
              <a:rPr lang="en-US" b="0" i="0" u="none" strike="noStrike" dirty="0">
                <a:effectLst/>
              </a:rPr>
              <a:t>.</a:t>
            </a:r>
            <a:r>
              <a:rPr lang="en-US" sz="1800" b="0" i="0" u="none" strike="noStrike" dirty="0">
                <a:effectLst/>
                <a:latin typeface="PT Sans" panose="020B0503020203020204" pitchFamily="34" charset="77"/>
              </a:rPr>
              <a:t> </a:t>
            </a:r>
            <a:r>
              <a:rPr lang="en-US" dirty="0"/>
              <a:t>creates a cause of action for the </a:t>
            </a:r>
            <a:r>
              <a:rPr lang="en-US" b="1" dirty="0"/>
              <a:t>bad faith </a:t>
            </a:r>
            <a:r>
              <a:rPr lang="en-US" dirty="0"/>
              <a:t>washout of overriding royalty interests. However, no such protection currently exists for the washout of a working interest, whether or not in “bad faith.” ​</a:t>
            </a:r>
          </a:p>
        </p:txBody>
      </p:sp>
    </p:spTree>
    <p:extLst>
      <p:ext uri="{BB962C8B-B14F-4D97-AF65-F5344CB8AC3E}">
        <p14:creationId xmlns:p14="http://schemas.microsoft.com/office/powerpoint/2010/main" val="147641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0BC6-E53F-6F0E-8267-DF58C72CBD64}"/>
              </a:ext>
            </a:extLst>
          </p:cNvPr>
          <p:cNvSpPr>
            <a:spLocks noGrp="1"/>
          </p:cNvSpPr>
          <p:nvPr>
            <p:ph type="title"/>
          </p:nvPr>
        </p:nvSpPr>
        <p:spPr>
          <a:xfrm>
            <a:off x="838200" y="1143000"/>
            <a:ext cx="10515600" cy="776288"/>
          </a:xfrm>
        </p:spPr>
        <p:txBody>
          <a:bodyPr/>
          <a:lstStyle/>
          <a:p>
            <a:r>
              <a:rPr lang="en-US" dirty="0"/>
              <a:t>Has Texas Taken an Anti-Washout Stance?​ (Cont.)</a:t>
            </a:r>
          </a:p>
        </p:txBody>
      </p:sp>
      <p:sp>
        <p:nvSpPr>
          <p:cNvPr id="3" name="Content Placeholder 2">
            <a:extLst>
              <a:ext uri="{FF2B5EF4-FFF2-40B4-BE49-F238E27FC236}">
                <a16:creationId xmlns:a16="http://schemas.microsoft.com/office/drawing/2014/main" id="{949C98BF-AB7D-0E9F-6DE1-C60A32437101}"/>
              </a:ext>
            </a:extLst>
          </p:cNvPr>
          <p:cNvSpPr>
            <a:spLocks noGrp="1"/>
          </p:cNvSpPr>
          <p:nvPr>
            <p:ph idx="1"/>
          </p:nvPr>
        </p:nvSpPr>
        <p:spPr>
          <a:xfrm>
            <a:off x="838200" y="2177143"/>
            <a:ext cx="10515600" cy="3537857"/>
          </a:xfrm>
        </p:spPr>
        <p:txBody>
          <a:bodyPr>
            <a:noAutofit/>
          </a:bodyPr>
          <a:lstStyle/>
          <a:p>
            <a:r>
              <a:rPr lang="en-US" b="0" i="0" u="none" strike="noStrike" dirty="0">
                <a:effectLst/>
              </a:rPr>
              <a:t>Under </a:t>
            </a:r>
            <a:r>
              <a:rPr lang="en-US" b="0" i="0" u="none" strike="noStrike" cap="small" dirty="0">
                <a:effectLst/>
              </a:rPr>
              <a:t>Tex. Prop. Code</a:t>
            </a:r>
            <a:r>
              <a:rPr lang="en-US" b="0" i="0" u="none" strike="noStrike" dirty="0">
                <a:effectLst/>
              </a:rPr>
              <a:t> § 31.001</a:t>
            </a:r>
            <a:r>
              <a:rPr lang="en-US" dirty="0"/>
              <a:t>, “</a:t>
            </a:r>
            <a:r>
              <a:rPr lang="en-US" sz="2800" b="1" dirty="0"/>
              <a:t>bad faith</a:t>
            </a:r>
            <a:r>
              <a:rPr lang="en-US" dirty="0"/>
              <a:t>”</a:t>
            </a:r>
            <a:r>
              <a:rPr lang="en-US" sz="2800" b="1" dirty="0"/>
              <a:t> </a:t>
            </a:r>
            <a:r>
              <a:rPr lang="en-US" sz="2800" dirty="0"/>
              <a:t>is defined as “the conscious taking of action for the purpose of washing out all or part of an overriding royalty interest.” “Washout” means the “[intentional] elimination or reduction of an overriding royalty interest in an oil and gas lease by the forfeiture or surrender of the oil and gas lease . . . and the subsequent reacquisition of a lease . . .”</a:t>
            </a:r>
          </a:p>
          <a:p>
            <a:r>
              <a:rPr lang="en-US" u="sng" dirty="0"/>
              <a:t>Hot Take</a:t>
            </a:r>
            <a:r>
              <a:rPr lang="en-US" dirty="0"/>
              <a:t>: Are Anadarko Washouts in bad faith?​</a:t>
            </a:r>
          </a:p>
        </p:txBody>
      </p:sp>
      <p:pic>
        <p:nvPicPr>
          <p:cNvPr id="6" name="Graphic 5" descr="Fire with solid fill">
            <a:extLst>
              <a:ext uri="{FF2B5EF4-FFF2-40B4-BE49-F238E27FC236}">
                <a16:creationId xmlns:a16="http://schemas.microsoft.com/office/drawing/2014/main" id="{BD1E1D34-C1BC-D505-8359-02AAE86556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483" y="4938713"/>
            <a:ext cx="914400" cy="914400"/>
          </a:xfrm>
          <a:prstGeom prst="rect">
            <a:avLst/>
          </a:prstGeom>
        </p:spPr>
      </p:pic>
    </p:spTree>
    <p:extLst>
      <p:ext uri="{BB962C8B-B14F-4D97-AF65-F5344CB8AC3E}">
        <p14:creationId xmlns:p14="http://schemas.microsoft.com/office/powerpoint/2010/main" val="135492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D5BA-2668-0A4A-03F1-B1C7D27F3E7E}"/>
              </a:ext>
            </a:extLst>
          </p:cNvPr>
          <p:cNvSpPr>
            <a:spLocks noGrp="1"/>
          </p:cNvSpPr>
          <p:nvPr>
            <p:ph type="title"/>
          </p:nvPr>
        </p:nvSpPr>
        <p:spPr>
          <a:xfrm>
            <a:off x="838200" y="1143000"/>
            <a:ext cx="10515600" cy="776288"/>
          </a:xfrm>
        </p:spPr>
        <p:txBody>
          <a:bodyPr/>
          <a:lstStyle/>
          <a:p>
            <a:r>
              <a:rPr lang="en-US" dirty="0"/>
              <a:t>Definitions: Habendum Clause​</a:t>
            </a:r>
          </a:p>
        </p:txBody>
      </p:sp>
      <p:sp>
        <p:nvSpPr>
          <p:cNvPr id="3" name="Content Placeholder 2">
            <a:extLst>
              <a:ext uri="{FF2B5EF4-FFF2-40B4-BE49-F238E27FC236}">
                <a16:creationId xmlns:a16="http://schemas.microsoft.com/office/drawing/2014/main" id="{B03D6CD7-9DE6-C8FF-E2FA-E1E4362430C2}"/>
              </a:ext>
            </a:extLst>
          </p:cNvPr>
          <p:cNvSpPr>
            <a:spLocks noGrp="1"/>
          </p:cNvSpPr>
          <p:nvPr>
            <p:ph idx="1"/>
          </p:nvPr>
        </p:nvSpPr>
        <p:spPr>
          <a:xfrm>
            <a:off x="838200" y="2177143"/>
            <a:ext cx="10515600" cy="3537857"/>
          </a:xfrm>
        </p:spPr>
        <p:txBody>
          <a:bodyPr/>
          <a:lstStyle/>
          <a:p>
            <a:r>
              <a:rPr lang="en-US" dirty="0"/>
              <a:t>Defines the duration of an oil and gas lease.​</a:t>
            </a:r>
          </a:p>
          <a:p>
            <a:r>
              <a:rPr lang="en-US" dirty="0"/>
              <a:t>Contains primary and secondary terms.​</a:t>
            </a:r>
          </a:p>
          <a:p>
            <a:pPr lvl="1"/>
            <a:r>
              <a:rPr lang="en-US" dirty="0"/>
              <a:t>Primary: usually three or five years.​</a:t>
            </a:r>
          </a:p>
          <a:p>
            <a:pPr lvl="1"/>
            <a:r>
              <a:rPr lang="en-US" dirty="0"/>
              <a:t>Secondary: could be a few years or generations.​</a:t>
            </a:r>
          </a:p>
          <a:p>
            <a:r>
              <a:rPr lang="en-US" dirty="0"/>
              <a:t>Secondary term is at issue in </a:t>
            </a:r>
            <a:r>
              <a:rPr lang="en-US" i="1" dirty="0"/>
              <a:t>Cimarex</a:t>
            </a:r>
            <a:r>
              <a:rPr lang="en-US" dirty="0"/>
              <a:t> and </a:t>
            </a:r>
            <a:r>
              <a:rPr lang="en-US" i="1" dirty="0"/>
              <a:t>Cromwell</a:t>
            </a:r>
            <a:r>
              <a:rPr lang="en-US" dirty="0"/>
              <a:t>.​</a:t>
            </a:r>
          </a:p>
          <a:p>
            <a:pPr lvl="1"/>
            <a:r>
              <a:rPr lang="en-US" dirty="0"/>
              <a:t>“for so long as oil or gas is produced in paying quantities”.​</a:t>
            </a:r>
          </a:p>
          <a:p>
            <a:endParaRPr lang="en-US" dirty="0"/>
          </a:p>
        </p:txBody>
      </p:sp>
    </p:spTree>
    <p:extLst>
      <p:ext uri="{BB962C8B-B14F-4D97-AF65-F5344CB8AC3E}">
        <p14:creationId xmlns:p14="http://schemas.microsoft.com/office/powerpoint/2010/main" val="242121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CC85-97EE-B9CC-5582-D0D08D761AC3}"/>
              </a:ext>
            </a:extLst>
          </p:cNvPr>
          <p:cNvSpPr>
            <a:spLocks noGrp="1"/>
          </p:cNvSpPr>
          <p:nvPr>
            <p:ph type="title"/>
          </p:nvPr>
        </p:nvSpPr>
        <p:spPr>
          <a:xfrm>
            <a:off x="838200" y="1143000"/>
            <a:ext cx="10515600" cy="776288"/>
          </a:xfrm>
        </p:spPr>
        <p:txBody>
          <a:bodyPr/>
          <a:lstStyle/>
          <a:p>
            <a:r>
              <a:rPr lang="en-US" dirty="0"/>
              <a:t>Types of Habendum Clauses​</a:t>
            </a:r>
          </a:p>
        </p:txBody>
      </p:sp>
      <p:sp>
        <p:nvSpPr>
          <p:cNvPr id="7" name="Content Placeholder 6">
            <a:extLst>
              <a:ext uri="{FF2B5EF4-FFF2-40B4-BE49-F238E27FC236}">
                <a16:creationId xmlns:a16="http://schemas.microsoft.com/office/drawing/2014/main" id="{B17F485B-3795-6AA8-888D-ECB71EC8959F}"/>
              </a:ext>
            </a:extLst>
          </p:cNvPr>
          <p:cNvSpPr>
            <a:spLocks noGrp="1"/>
          </p:cNvSpPr>
          <p:nvPr>
            <p:ph idx="1"/>
          </p:nvPr>
        </p:nvSpPr>
        <p:spPr>
          <a:xfrm>
            <a:off x="838200" y="2177143"/>
            <a:ext cx="10515600" cy="3537857"/>
          </a:xfrm>
        </p:spPr>
        <p:txBody>
          <a:bodyPr/>
          <a:lstStyle/>
          <a:p>
            <a:r>
              <a:rPr lang="en-US" u="sng" dirty="0"/>
              <a:t>“Passive” Habendum Clause </a:t>
            </a:r>
            <a:r>
              <a:rPr lang="en-US" dirty="0"/>
              <a:t>– secondary term lasts “as long thereafter as oil and gas </a:t>
            </a:r>
            <a:r>
              <a:rPr lang="en-US" b="1" dirty="0"/>
              <a:t>is produced</a:t>
            </a:r>
            <a:r>
              <a:rPr lang="en-US" dirty="0"/>
              <a:t>.” Nonrestrictive as to agent.​</a:t>
            </a:r>
          </a:p>
          <a:p>
            <a:r>
              <a:rPr lang="en-US" u="sng" dirty="0"/>
              <a:t>“Active” Habendum Clause</a:t>
            </a:r>
            <a:r>
              <a:rPr lang="en-US" dirty="0"/>
              <a:t> – secondary term lasts “as long thereafter as oil and gas is produced </a:t>
            </a:r>
            <a:r>
              <a:rPr lang="en-US" b="1" dirty="0"/>
              <a:t>by the lessee</a:t>
            </a:r>
            <a:r>
              <a:rPr lang="en-US" dirty="0"/>
              <a:t>.” Restrictive as to agent. ​</a:t>
            </a:r>
          </a:p>
          <a:p>
            <a:pPr marL="0" indent="0">
              <a:buNone/>
            </a:pPr>
            <a:endParaRPr lang="en-US" dirty="0"/>
          </a:p>
        </p:txBody>
      </p:sp>
    </p:spTree>
    <p:extLst>
      <p:ext uri="{BB962C8B-B14F-4D97-AF65-F5344CB8AC3E}">
        <p14:creationId xmlns:p14="http://schemas.microsoft.com/office/powerpoint/2010/main" val="115314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CC85-97EE-B9CC-5582-D0D08D761AC3}"/>
              </a:ext>
            </a:extLst>
          </p:cNvPr>
          <p:cNvSpPr>
            <a:spLocks noGrp="1"/>
          </p:cNvSpPr>
          <p:nvPr>
            <p:ph type="title"/>
          </p:nvPr>
        </p:nvSpPr>
        <p:spPr>
          <a:xfrm>
            <a:off x="838200" y="1143000"/>
            <a:ext cx="10515600" cy="776288"/>
          </a:xfrm>
        </p:spPr>
        <p:txBody>
          <a:bodyPr/>
          <a:lstStyle/>
          <a:p>
            <a:r>
              <a:rPr lang="en-US" dirty="0"/>
              <a:t>Types of Habendum Clauses (Cont.)​</a:t>
            </a:r>
          </a:p>
        </p:txBody>
      </p:sp>
      <p:sp>
        <p:nvSpPr>
          <p:cNvPr id="7" name="Content Placeholder 6">
            <a:extLst>
              <a:ext uri="{FF2B5EF4-FFF2-40B4-BE49-F238E27FC236}">
                <a16:creationId xmlns:a16="http://schemas.microsoft.com/office/drawing/2014/main" id="{B17F485B-3795-6AA8-888D-ECB71EC8959F}"/>
              </a:ext>
            </a:extLst>
          </p:cNvPr>
          <p:cNvSpPr>
            <a:spLocks noGrp="1"/>
          </p:cNvSpPr>
          <p:nvPr>
            <p:ph idx="1"/>
          </p:nvPr>
        </p:nvSpPr>
        <p:spPr>
          <a:xfrm>
            <a:off x="838200" y="2177143"/>
            <a:ext cx="10515600" cy="3537857"/>
          </a:xfrm>
        </p:spPr>
        <p:txBody>
          <a:bodyPr/>
          <a:lstStyle/>
          <a:p>
            <a:r>
              <a:rPr lang="en-US" dirty="0"/>
              <a:t>​</a:t>
            </a:r>
            <a:r>
              <a:rPr lang="en-US" u="sng" dirty="0"/>
              <a:t>Hot Takes</a:t>
            </a:r>
            <a:r>
              <a:rPr lang="en-US" dirty="0"/>
              <a:t>:​</a:t>
            </a:r>
          </a:p>
          <a:p>
            <a:pPr lvl="1"/>
            <a:r>
              <a:rPr lang="en-US" dirty="0"/>
              <a:t>If a JOA is sufficient to satisfy this requirement, might passively contributing to a well by being carried until payout as a cotenant with no JOA (or a “default JOA”) also be enough?​</a:t>
            </a:r>
          </a:p>
          <a:p>
            <a:pPr lvl="1"/>
            <a:r>
              <a:rPr lang="en-US" dirty="0"/>
              <a:t>Perhaps you can distinguish a “default” JOA under co-tenancy, and a “constructive” JOA or finding for a “co-tenancy plus” agreement where there is none (see cases).​</a:t>
            </a:r>
          </a:p>
          <a:p>
            <a:pPr lvl="1"/>
            <a:r>
              <a:rPr lang="en-US" dirty="0"/>
              <a:t>Under an absurdly strict or pro-forfeiture reading of an active habendum clause, is signing a JOA even enough? Is it drill or die?​</a:t>
            </a:r>
          </a:p>
          <a:p>
            <a:endParaRPr lang="en-US" dirty="0"/>
          </a:p>
        </p:txBody>
      </p:sp>
      <p:pic>
        <p:nvPicPr>
          <p:cNvPr id="10" name="Graphic 9" descr="Fire with solid fill">
            <a:extLst>
              <a:ext uri="{FF2B5EF4-FFF2-40B4-BE49-F238E27FC236}">
                <a16:creationId xmlns:a16="http://schemas.microsoft.com/office/drawing/2014/main" id="{857AE64C-3E0C-08AE-A226-DE25350917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9035" y="2048368"/>
            <a:ext cx="914400" cy="914400"/>
          </a:xfrm>
          <a:prstGeom prst="rect">
            <a:avLst/>
          </a:prstGeom>
        </p:spPr>
      </p:pic>
    </p:spTree>
    <p:extLst>
      <p:ext uri="{BB962C8B-B14F-4D97-AF65-F5344CB8AC3E}">
        <p14:creationId xmlns:p14="http://schemas.microsoft.com/office/powerpoint/2010/main" val="261222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35B9-EF6C-3856-FF8E-771C091228CB}"/>
              </a:ext>
            </a:extLst>
          </p:cNvPr>
          <p:cNvSpPr>
            <a:spLocks noGrp="1"/>
          </p:cNvSpPr>
          <p:nvPr>
            <p:ph type="title"/>
          </p:nvPr>
        </p:nvSpPr>
        <p:spPr/>
        <p:txBody>
          <a:bodyPr/>
          <a:lstStyle/>
          <a:p>
            <a:r>
              <a:rPr lang="en-US" dirty="0"/>
              <a:t>Recent Texas Cases​</a:t>
            </a:r>
          </a:p>
        </p:txBody>
      </p:sp>
      <p:sp>
        <p:nvSpPr>
          <p:cNvPr id="3" name="Content Placeholder 2">
            <a:extLst>
              <a:ext uri="{FF2B5EF4-FFF2-40B4-BE49-F238E27FC236}">
                <a16:creationId xmlns:a16="http://schemas.microsoft.com/office/drawing/2014/main" id="{981D4854-0A48-4AB2-2499-774A46913632}"/>
              </a:ext>
            </a:extLst>
          </p:cNvPr>
          <p:cNvSpPr>
            <a:spLocks noGrp="1"/>
          </p:cNvSpPr>
          <p:nvPr>
            <p:ph idx="1"/>
          </p:nvPr>
        </p:nvSpPr>
        <p:spPr/>
        <p:txBody>
          <a:bodyPr/>
          <a:lstStyle/>
          <a:p>
            <a:r>
              <a:rPr lang="en-US" i="1" dirty="0"/>
              <a:t>Cimarex Energy Co. v. Anadarko Petro Corp. </a:t>
            </a:r>
            <a:r>
              <a:rPr lang="es-ES" dirty="0"/>
              <a:t>574 S.W.3d 73 (Tex. App.—El Paso 2019, </a:t>
            </a:r>
            <a:r>
              <a:rPr lang="es-ES" dirty="0" err="1"/>
              <a:t>pet</a:t>
            </a:r>
            <a:r>
              <a:rPr lang="es-ES" dirty="0"/>
              <a:t>. </a:t>
            </a:r>
            <a:r>
              <a:rPr lang="es-ES" dirty="0" err="1"/>
              <a:t>denied</a:t>
            </a:r>
            <a:r>
              <a:rPr lang="es-ES" dirty="0"/>
              <a:t>).</a:t>
            </a:r>
            <a:r>
              <a:rPr lang="en-US" dirty="0"/>
              <a:t>​</a:t>
            </a:r>
          </a:p>
          <a:p>
            <a:r>
              <a:rPr lang="en-US" i="1" dirty="0"/>
              <a:t>Cromwell v. [Anadarko E&amp;P] Onshore</a:t>
            </a:r>
            <a:r>
              <a:rPr lang="en-US" dirty="0"/>
              <a:t>, 676 S.W.3d 860 (Tex. App.—El Paso 2023, pet. filed).​</a:t>
            </a:r>
          </a:p>
          <a:p>
            <a:pPr lvl="1"/>
            <a:r>
              <a:rPr lang="en-US" dirty="0"/>
              <a:t>Petition for Review filed on December 13, 2023. Pending.​</a:t>
            </a:r>
          </a:p>
          <a:p>
            <a:r>
              <a:rPr lang="en-US" i="1" dirty="0"/>
              <a:t>PBEX II, LLC v. Dorchester Minerals, L.P.</a:t>
            </a:r>
            <a:r>
              <a:rPr lang="en-US" dirty="0"/>
              <a:t>, 670 S.W.3d 374 (Tex. App. —Amarillo 2023, pet. filed).​</a:t>
            </a:r>
          </a:p>
          <a:p>
            <a:pPr lvl="1"/>
            <a:r>
              <a:rPr lang="en-US" dirty="0"/>
              <a:t>Petition for Review filed on August 11, 2023. Pending.​</a:t>
            </a:r>
          </a:p>
          <a:p>
            <a:endParaRPr lang="en-US" dirty="0"/>
          </a:p>
        </p:txBody>
      </p:sp>
    </p:spTree>
    <p:extLst>
      <p:ext uri="{BB962C8B-B14F-4D97-AF65-F5344CB8AC3E}">
        <p14:creationId xmlns:p14="http://schemas.microsoft.com/office/powerpoint/2010/main" val="427658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CEFF-081C-FF90-6742-AAE11DABE9E2}"/>
              </a:ext>
            </a:extLst>
          </p:cNvPr>
          <p:cNvSpPr>
            <a:spLocks noGrp="1"/>
          </p:cNvSpPr>
          <p:nvPr>
            <p:ph type="title"/>
          </p:nvPr>
        </p:nvSpPr>
        <p:spPr>
          <a:xfrm>
            <a:off x="838200" y="1143000"/>
            <a:ext cx="10515600" cy="776288"/>
          </a:xfrm>
        </p:spPr>
        <p:txBody>
          <a:bodyPr>
            <a:normAutofit fontScale="90000"/>
          </a:bodyPr>
          <a:lstStyle/>
          <a:p>
            <a:r>
              <a:rPr lang="en-US" i="1" dirty="0"/>
              <a:t>Cimarex Energy Co. v. Anadarko Petro Corp.</a:t>
            </a:r>
            <a:r>
              <a:rPr lang="en-US" dirty="0"/>
              <a:t>​</a:t>
            </a:r>
          </a:p>
        </p:txBody>
      </p:sp>
      <p:sp>
        <p:nvSpPr>
          <p:cNvPr id="3" name="Content Placeholder 2">
            <a:extLst>
              <a:ext uri="{FF2B5EF4-FFF2-40B4-BE49-F238E27FC236}">
                <a16:creationId xmlns:a16="http://schemas.microsoft.com/office/drawing/2014/main" id="{8D1D4A4F-E27C-0AC0-F73C-398DDA11E0C1}"/>
              </a:ext>
            </a:extLst>
          </p:cNvPr>
          <p:cNvSpPr>
            <a:spLocks noGrp="1"/>
          </p:cNvSpPr>
          <p:nvPr>
            <p:ph idx="1"/>
          </p:nvPr>
        </p:nvSpPr>
        <p:spPr>
          <a:xfrm>
            <a:off x="838200" y="2177143"/>
            <a:ext cx="10515600" cy="3537857"/>
          </a:xfrm>
        </p:spPr>
        <p:txBody>
          <a:bodyPr>
            <a:noAutofit/>
          </a:bodyPr>
          <a:lstStyle/>
          <a:p>
            <a:r>
              <a:rPr lang="en-US" b="1" u="sng" dirty="0"/>
              <a:t>Facts</a:t>
            </a:r>
            <a:r>
              <a:rPr lang="en-US" dirty="0"/>
              <a:t>: Cimarex leased 1/6th of 440 acres and Anadarko leased the remaining 5/6ths. The two were cotenants who held separate oil and gas leases on the same property. Anadarko refused Cimarex’s request to participate in the wells and sign a JOA. Anadarko then drilled two wells on the property, which each paid out during Cimarex’s primary term. ​</a:t>
            </a:r>
          </a:p>
          <a:p>
            <a:endParaRPr lang="en-US" dirty="0"/>
          </a:p>
        </p:txBody>
      </p:sp>
    </p:spTree>
    <p:extLst>
      <p:ext uri="{BB962C8B-B14F-4D97-AF65-F5344CB8AC3E}">
        <p14:creationId xmlns:p14="http://schemas.microsoft.com/office/powerpoint/2010/main" val="167103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1BB8-6A05-FFF8-12CF-BD390B89DDBD}"/>
              </a:ext>
            </a:extLst>
          </p:cNvPr>
          <p:cNvSpPr>
            <a:spLocks noGrp="1"/>
          </p:cNvSpPr>
          <p:nvPr>
            <p:ph type="ctrTitle"/>
          </p:nvPr>
        </p:nvSpPr>
        <p:spPr/>
        <p:txBody>
          <a:bodyPr/>
          <a:lstStyle/>
          <a:p>
            <a:r>
              <a:rPr lang="en-US" dirty="0"/>
              <a:t>NO JOA, NO SECONDARY TERM!​</a:t>
            </a:r>
          </a:p>
        </p:txBody>
      </p:sp>
      <p:sp>
        <p:nvSpPr>
          <p:cNvPr id="3" name="Subtitle 2">
            <a:extLst>
              <a:ext uri="{FF2B5EF4-FFF2-40B4-BE49-F238E27FC236}">
                <a16:creationId xmlns:a16="http://schemas.microsoft.com/office/drawing/2014/main" id="{7AFC812A-E1E8-8B69-5B00-1ADFB5BEF650}"/>
              </a:ext>
            </a:extLst>
          </p:cNvPr>
          <p:cNvSpPr>
            <a:spLocks noGrp="1"/>
          </p:cNvSpPr>
          <p:nvPr>
            <p:ph type="subTitle" idx="1"/>
          </p:nvPr>
        </p:nvSpPr>
        <p:spPr/>
        <p:txBody>
          <a:bodyPr/>
          <a:lstStyle/>
          <a:p>
            <a:r>
              <a:rPr lang="en-US" dirty="0"/>
              <a:t>The Anadarko Washout ​&amp; Adverse Possession</a:t>
            </a:r>
          </a:p>
        </p:txBody>
      </p:sp>
      <p:sp>
        <p:nvSpPr>
          <p:cNvPr id="4" name="Content Placeholder 3">
            <a:extLst>
              <a:ext uri="{FF2B5EF4-FFF2-40B4-BE49-F238E27FC236}">
                <a16:creationId xmlns:a16="http://schemas.microsoft.com/office/drawing/2014/main" id="{695E55C9-A083-8961-A38B-8FDA165E5FAC}"/>
              </a:ext>
            </a:extLst>
          </p:cNvPr>
          <p:cNvSpPr>
            <a:spLocks noGrp="1"/>
          </p:cNvSpPr>
          <p:nvPr>
            <p:ph sz="quarter" idx="10"/>
          </p:nvPr>
        </p:nvSpPr>
        <p:spPr/>
        <p:txBody>
          <a:bodyPr/>
          <a:lstStyle/>
          <a:p>
            <a:r>
              <a:rPr lang="en-US" dirty="0"/>
              <a:t>Brad Gibbs</a:t>
            </a:r>
          </a:p>
          <a:p>
            <a:r>
              <a:rPr lang="en-US" dirty="0"/>
              <a:t>Partner | Oliva Gibbs LLP</a:t>
            </a:r>
          </a:p>
        </p:txBody>
      </p:sp>
    </p:spTree>
    <p:extLst>
      <p:ext uri="{BB962C8B-B14F-4D97-AF65-F5344CB8AC3E}">
        <p14:creationId xmlns:p14="http://schemas.microsoft.com/office/powerpoint/2010/main" val="215868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CEFF-081C-FF90-6742-AAE11DABE9E2}"/>
              </a:ext>
            </a:extLst>
          </p:cNvPr>
          <p:cNvSpPr>
            <a:spLocks noGrp="1"/>
          </p:cNvSpPr>
          <p:nvPr>
            <p:ph type="title"/>
          </p:nvPr>
        </p:nvSpPr>
        <p:spPr>
          <a:xfrm>
            <a:off x="838200" y="1143000"/>
            <a:ext cx="10515600" cy="776288"/>
          </a:xfrm>
        </p:spPr>
        <p:txBody>
          <a:bodyPr/>
          <a:lstStyle/>
          <a:p>
            <a:r>
              <a:rPr lang="en-US" i="1" dirty="0"/>
              <a:t>Cimarex </a:t>
            </a:r>
            <a:r>
              <a:rPr lang="en-US" dirty="0"/>
              <a:t>(Cont.)</a:t>
            </a:r>
          </a:p>
        </p:txBody>
      </p:sp>
      <p:sp>
        <p:nvSpPr>
          <p:cNvPr id="3" name="Content Placeholder 2">
            <a:extLst>
              <a:ext uri="{FF2B5EF4-FFF2-40B4-BE49-F238E27FC236}">
                <a16:creationId xmlns:a16="http://schemas.microsoft.com/office/drawing/2014/main" id="{8D1D4A4F-E27C-0AC0-F73C-398DDA11E0C1}"/>
              </a:ext>
            </a:extLst>
          </p:cNvPr>
          <p:cNvSpPr>
            <a:spLocks noGrp="1"/>
          </p:cNvSpPr>
          <p:nvPr>
            <p:ph idx="1"/>
          </p:nvPr>
        </p:nvSpPr>
        <p:spPr>
          <a:xfrm>
            <a:off x="838200" y="2177143"/>
            <a:ext cx="10515600" cy="3537857"/>
          </a:xfrm>
        </p:spPr>
        <p:txBody>
          <a:bodyPr>
            <a:noAutofit/>
          </a:bodyPr>
          <a:lstStyle/>
          <a:p>
            <a:r>
              <a:rPr lang="en-US" dirty="0"/>
              <a:t>Cimarex then sued Anadarko for accounting, resulting in a settlement agreement. Still, there was no operating agreement between the parties. Finally, once Cimarex’s primary term expired, Anadarko stopped paying Cimarex and took a “top lease” on Cimarex’s mineral interest. ​</a:t>
            </a:r>
          </a:p>
          <a:p>
            <a:r>
              <a:rPr lang="en-US" dirty="0"/>
              <a:t>Cimarex sued again, alleging a breach of settlement agreement. The trial court held that Cimarex’s lease expired, and Cimarex appealed the decision. ​</a:t>
            </a:r>
          </a:p>
          <a:p>
            <a:endParaRPr lang="en-US" dirty="0"/>
          </a:p>
        </p:txBody>
      </p:sp>
    </p:spTree>
    <p:extLst>
      <p:ext uri="{BB962C8B-B14F-4D97-AF65-F5344CB8AC3E}">
        <p14:creationId xmlns:p14="http://schemas.microsoft.com/office/powerpoint/2010/main" val="426098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CBCB-EA5C-36D7-14C6-680B57DB6057}"/>
              </a:ext>
            </a:extLst>
          </p:cNvPr>
          <p:cNvSpPr>
            <a:spLocks noGrp="1"/>
          </p:cNvSpPr>
          <p:nvPr>
            <p:ph type="title"/>
          </p:nvPr>
        </p:nvSpPr>
        <p:spPr>
          <a:xfrm>
            <a:off x="838200" y="1143000"/>
            <a:ext cx="10515600" cy="776288"/>
          </a:xfrm>
        </p:spPr>
        <p:txBody>
          <a:bodyPr/>
          <a:lstStyle/>
          <a:p>
            <a:r>
              <a:rPr lang="en-US" i="1" dirty="0"/>
              <a:t>Cimarex </a:t>
            </a:r>
            <a:r>
              <a:rPr lang="en-US" dirty="0"/>
              <a:t>(Cont.)​</a:t>
            </a:r>
          </a:p>
        </p:txBody>
      </p:sp>
      <p:sp>
        <p:nvSpPr>
          <p:cNvPr id="5" name="Content Placeholder 4">
            <a:extLst>
              <a:ext uri="{FF2B5EF4-FFF2-40B4-BE49-F238E27FC236}">
                <a16:creationId xmlns:a16="http://schemas.microsoft.com/office/drawing/2014/main" id="{7D6040E8-F444-F174-68E1-F9EED4D0CC1B}"/>
              </a:ext>
            </a:extLst>
          </p:cNvPr>
          <p:cNvSpPr>
            <a:spLocks noGrp="1"/>
          </p:cNvSpPr>
          <p:nvPr>
            <p:ph idx="1"/>
          </p:nvPr>
        </p:nvSpPr>
        <p:spPr>
          <a:xfrm>
            <a:off x="838200" y="2177143"/>
            <a:ext cx="10515600" cy="3537857"/>
          </a:xfrm>
        </p:spPr>
        <p:txBody>
          <a:bodyPr>
            <a:noAutofit/>
          </a:bodyPr>
          <a:lstStyle/>
          <a:p>
            <a:r>
              <a:rPr lang="en-US" sz="2400" b="1" u="sng" dirty="0"/>
              <a:t>Cimarex’s Habendum Clause</a:t>
            </a:r>
            <a:r>
              <a:rPr lang="en-US" sz="2400" dirty="0"/>
              <a:t>: Primary term of five years, and "as long thereafter as oil or gas </a:t>
            </a:r>
            <a:r>
              <a:rPr lang="en-US" sz="2400" i="1" dirty="0"/>
              <a:t>is produced</a:t>
            </a:r>
            <a:r>
              <a:rPr lang="en-US" sz="2400" dirty="0"/>
              <a:t> from said land or from land with which said land is pooled.” (Passive/Non-Restrictive).​</a:t>
            </a:r>
          </a:p>
          <a:p>
            <a:r>
              <a:rPr lang="en-US" sz="2400" b="1" u="sng" dirty="0"/>
              <a:t>Anadarko’s Argument</a:t>
            </a:r>
            <a:r>
              <a:rPr lang="en-US" sz="2400" dirty="0"/>
              <a:t>: Cimarex had to actually drill or operate a well. Cimarex was unable to passively rely on Anadarko’s development to perpetuate its lease without an operating agreement.​</a:t>
            </a:r>
          </a:p>
          <a:p>
            <a:r>
              <a:rPr lang="en-US" sz="2400" b="1" u="sng" dirty="0"/>
              <a:t>Cimarex’s Argument</a:t>
            </a:r>
            <a:r>
              <a:rPr lang="en-US" sz="2400" dirty="0"/>
              <a:t>: It did not have to directly cause production on the property to perpetuate the lease, and it </a:t>
            </a:r>
            <a:r>
              <a:rPr lang="en-US" sz="2400" i="1" dirty="0"/>
              <a:t>can</a:t>
            </a:r>
            <a:r>
              <a:rPr lang="en-US" sz="2400" dirty="0"/>
              <a:t> rely on Anadarko’s production. Production is production.​</a:t>
            </a:r>
          </a:p>
          <a:p>
            <a:pPr lvl="1"/>
            <a:r>
              <a:rPr lang="en-US" sz="2000" dirty="0"/>
              <a:t>Also, the prior settlement agreement is an operating agreement “proxy.”​</a:t>
            </a:r>
          </a:p>
          <a:p>
            <a:endParaRPr lang="en-US" sz="2400" dirty="0"/>
          </a:p>
        </p:txBody>
      </p:sp>
    </p:spTree>
    <p:extLst>
      <p:ext uri="{BB962C8B-B14F-4D97-AF65-F5344CB8AC3E}">
        <p14:creationId xmlns:p14="http://schemas.microsoft.com/office/powerpoint/2010/main" val="42839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824C-DC4D-1304-F5B8-FA6C2B9236F6}"/>
              </a:ext>
            </a:extLst>
          </p:cNvPr>
          <p:cNvSpPr>
            <a:spLocks noGrp="1"/>
          </p:cNvSpPr>
          <p:nvPr>
            <p:ph type="title"/>
          </p:nvPr>
        </p:nvSpPr>
        <p:spPr>
          <a:xfrm>
            <a:off x="838200" y="1143000"/>
            <a:ext cx="10515600" cy="776288"/>
          </a:xfrm>
        </p:spPr>
        <p:txBody>
          <a:bodyPr>
            <a:normAutofit fontScale="90000"/>
          </a:bodyPr>
          <a:lstStyle/>
          <a:p>
            <a:r>
              <a:rPr lang="en-US" i="1" dirty="0"/>
              <a:t>Cimarex Energy </a:t>
            </a:r>
            <a:r>
              <a:rPr lang="en-US" dirty="0"/>
              <a:t>(Cont.) – El Paso COA Decision​</a:t>
            </a:r>
          </a:p>
        </p:txBody>
      </p:sp>
      <p:sp>
        <p:nvSpPr>
          <p:cNvPr id="5" name="Content Placeholder 4">
            <a:extLst>
              <a:ext uri="{FF2B5EF4-FFF2-40B4-BE49-F238E27FC236}">
                <a16:creationId xmlns:a16="http://schemas.microsoft.com/office/drawing/2014/main" id="{D0F85998-641D-8D08-141F-7930FF340097}"/>
              </a:ext>
            </a:extLst>
          </p:cNvPr>
          <p:cNvSpPr>
            <a:spLocks noGrp="1"/>
          </p:cNvSpPr>
          <p:nvPr>
            <p:ph idx="1"/>
          </p:nvPr>
        </p:nvSpPr>
        <p:spPr>
          <a:xfrm>
            <a:off x="838200" y="2177143"/>
            <a:ext cx="10515600" cy="3537857"/>
          </a:xfrm>
        </p:spPr>
        <p:txBody>
          <a:bodyPr>
            <a:noAutofit/>
          </a:bodyPr>
          <a:lstStyle/>
          <a:p>
            <a:r>
              <a:rPr lang="en-US" sz="2400" dirty="0"/>
              <a:t>COA held that despite the “passive” voice of the habendum clause, Cimarex was required to take some action to cause production.​</a:t>
            </a:r>
          </a:p>
          <a:p>
            <a:pPr lvl="1"/>
            <a:r>
              <a:rPr lang="en-US" sz="2000" dirty="0"/>
              <a:t>The court held that Cimarex could not rely on a cotenant’s production to keep its lease alive without a JOA.​</a:t>
            </a:r>
          </a:p>
          <a:p>
            <a:r>
              <a:rPr lang="en-US" sz="2400" dirty="0"/>
              <a:t>The court did not care that Cimarex had made repeated attempts to enter into a JOA with Anadarko. Without a JOA they were merely cotenants who owed no duty to one another.​</a:t>
            </a:r>
          </a:p>
          <a:p>
            <a:pPr lvl="1"/>
            <a:r>
              <a:rPr lang="en-US" sz="2000" dirty="0"/>
              <a:t>Cimarex “knowingly took the risk” another cotenant might refuse an operating agreement.​</a:t>
            </a:r>
          </a:p>
          <a:p>
            <a:pPr lvl="1"/>
            <a:r>
              <a:rPr lang="en-US" sz="2000" dirty="0"/>
              <a:t>Court also rejected the idea of an implied or constructive JOA.​</a:t>
            </a:r>
          </a:p>
          <a:p>
            <a:endParaRPr lang="en-US" sz="2400" dirty="0"/>
          </a:p>
        </p:txBody>
      </p:sp>
    </p:spTree>
    <p:extLst>
      <p:ext uri="{BB962C8B-B14F-4D97-AF65-F5344CB8AC3E}">
        <p14:creationId xmlns:p14="http://schemas.microsoft.com/office/powerpoint/2010/main" val="120288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3CDB-A837-364F-FC3F-A77D865B6487}"/>
              </a:ext>
            </a:extLst>
          </p:cNvPr>
          <p:cNvSpPr>
            <a:spLocks noGrp="1"/>
          </p:cNvSpPr>
          <p:nvPr>
            <p:ph type="title"/>
          </p:nvPr>
        </p:nvSpPr>
        <p:spPr>
          <a:xfrm>
            <a:off x="838200" y="1143000"/>
            <a:ext cx="10515600" cy="776288"/>
          </a:xfrm>
        </p:spPr>
        <p:txBody>
          <a:bodyPr/>
          <a:lstStyle/>
          <a:p>
            <a:r>
              <a:rPr lang="en-US" i="1" dirty="0"/>
              <a:t>Cimarex Energy </a:t>
            </a:r>
            <a:r>
              <a:rPr lang="en-US" dirty="0"/>
              <a:t>(Cont.) – Aftermath​</a:t>
            </a:r>
          </a:p>
        </p:txBody>
      </p:sp>
      <p:sp>
        <p:nvSpPr>
          <p:cNvPr id="3" name="Content Placeholder 2">
            <a:extLst>
              <a:ext uri="{FF2B5EF4-FFF2-40B4-BE49-F238E27FC236}">
                <a16:creationId xmlns:a16="http://schemas.microsoft.com/office/drawing/2014/main" id="{36328206-903D-C304-5A7E-AC12440A6B35}"/>
              </a:ext>
            </a:extLst>
          </p:cNvPr>
          <p:cNvSpPr>
            <a:spLocks noGrp="1"/>
          </p:cNvSpPr>
          <p:nvPr>
            <p:ph idx="1"/>
          </p:nvPr>
        </p:nvSpPr>
        <p:spPr>
          <a:xfrm>
            <a:off x="838200" y="2177143"/>
            <a:ext cx="10515600" cy="3537857"/>
          </a:xfrm>
        </p:spPr>
        <p:txBody>
          <a:bodyPr>
            <a:noAutofit/>
          </a:bodyPr>
          <a:lstStyle/>
          <a:p>
            <a:r>
              <a:rPr lang="en-US" dirty="0"/>
              <a:t>Cimarex was a shot across the bow for non-ops.​</a:t>
            </a:r>
          </a:p>
          <a:p>
            <a:pPr lvl="1"/>
            <a:r>
              <a:rPr lang="en-US" dirty="0"/>
              <a:t>Scrambling to make sure they </a:t>
            </a:r>
            <a:r>
              <a:rPr lang="en-US" i="1" dirty="0"/>
              <a:t>actually signed </a:t>
            </a:r>
            <a:r>
              <a:rPr lang="en-US" dirty="0"/>
              <a:t>that JOA.​</a:t>
            </a:r>
          </a:p>
          <a:p>
            <a:pPr lvl="1"/>
            <a:r>
              <a:rPr lang="en-US" dirty="0"/>
              <a:t>Seemed to set the stage for a well-capitalized operator to force out its non-op cotenants by refusing to sign a JOA.​</a:t>
            </a:r>
          </a:p>
          <a:p>
            <a:pPr lvl="1"/>
            <a:r>
              <a:rPr lang="en-US" dirty="0"/>
              <a:t>The </a:t>
            </a:r>
            <a:r>
              <a:rPr lang="en-US" b="1" dirty="0"/>
              <a:t>“Anadarko Washout” </a:t>
            </a:r>
            <a:r>
              <a:rPr lang="en-US" dirty="0"/>
              <a:t>seems ripe for bad faith abuse by well-capitalized operators, but hasn’t the Texas Legislature taken a stance against bad faith washouts?​</a:t>
            </a:r>
          </a:p>
        </p:txBody>
      </p:sp>
    </p:spTree>
    <p:extLst>
      <p:ext uri="{BB962C8B-B14F-4D97-AF65-F5344CB8AC3E}">
        <p14:creationId xmlns:p14="http://schemas.microsoft.com/office/powerpoint/2010/main" val="277387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3CDB-A837-364F-FC3F-A77D865B6487}"/>
              </a:ext>
            </a:extLst>
          </p:cNvPr>
          <p:cNvSpPr>
            <a:spLocks noGrp="1"/>
          </p:cNvSpPr>
          <p:nvPr>
            <p:ph type="title"/>
          </p:nvPr>
        </p:nvSpPr>
        <p:spPr>
          <a:xfrm>
            <a:off x="838200" y="1143000"/>
            <a:ext cx="10515600" cy="776288"/>
          </a:xfrm>
        </p:spPr>
        <p:txBody>
          <a:bodyPr/>
          <a:lstStyle/>
          <a:p>
            <a:r>
              <a:rPr lang="en-US" i="1" dirty="0"/>
              <a:t>Cimarex Energy </a:t>
            </a:r>
            <a:r>
              <a:rPr lang="en-US" dirty="0"/>
              <a:t>(Cont.) – Aftermath​</a:t>
            </a:r>
          </a:p>
        </p:txBody>
      </p:sp>
      <p:sp>
        <p:nvSpPr>
          <p:cNvPr id="3" name="Content Placeholder 2">
            <a:extLst>
              <a:ext uri="{FF2B5EF4-FFF2-40B4-BE49-F238E27FC236}">
                <a16:creationId xmlns:a16="http://schemas.microsoft.com/office/drawing/2014/main" id="{36328206-903D-C304-5A7E-AC12440A6B35}"/>
              </a:ext>
            </a:extLst>
          </p:cNvPr>
          <p:cNvSpPr>
            <a:spLocks noGrp="1"/>
          </p:cNvSpPr>
          <p:nvPr>
            <p:ph idx="1"/>
          </p:nvPr>
        </p:nvSpPr>
        <p:spPr>
          <a:xfrm>
            <a:off x="838200" y="2177143"/>
            <a:ext cx="10515600" cy="3537857"/>
          </a:xfrm>
        </p:spPr>
        <p:txBody>
          <a:bodyPr>
            <a:noAutofit/>
          </a:bodyPr>
          <a:lstStyle/>
          <a:p>
            <a:r>
              <a:rPr lang="en-US" dirty="0"/>
              <a:t>Supreme court denied a petition for review, tacitly endorsing the </a:t>
            </a:r>
            <a:r>
              <a:rPr lang="en-US" i="1" dirty="0"/>
              <a:t>Cimarex</a:t>
            </a:r>
            <a:r>
              <a:rPr lang="en-US" dirty="0"/>
              <a:t> decision.​</a:t>
            </a:r>
          </a:p>
          <a:p>
            <a:r>
              <a:rPr lang="en-US" dirty="0"/>
              <a:t>Some commentators questioned whether Cimarex had been decided correctly. </a:t>
            </a:r>
            <a:r>
              <a:rPr lang="en-US" i="1" dirty="0"/>
              <a:t>See, e.g., Turn Around Don’t Drown: A New Generation of Oil and Gas Lease “Washouts” in Texas and How to Avoid Them</a:t>
            </a:r>
            <a:r>
              <a:rPr lang="en-US" dirty="0"/>
              <a:t> – Brandon Durrett.​</a:t>
            </a:r>
          </a:p>
          <a:p>
            <a:endParaRPr lang="en-US" dirty="0"/>
          </a:p>
        </p:txBody>
      </p:sp>
    </p:spTree>
    <p:extLst>
      <p:ext uri="{BB962C8B-B14F-4D97-AF65-F5344CB8AC3E}">
        <p14:creationId xmlns:p14="http://schemas.microsoft.com/office/powerpoint/2010/main" val="2695954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2D97-35E8-4998-C830-9D9829E41EEA}"/>
              </a:ext>
            </a:extLst>
          </p:cNvPr>
          <p:cNvSpPr>
            <a:spLocks noGrp="1"/>
          </p:cNvSpPr>
          <p:nvPr>
            <p:ph type="title"/>
          </p:nvPr>
        </p:nvSpPr>
        <p:spPr>
          <a:xfrm>
            <a:off x="838200" y="1143000"/>
            <a:ext cx="10515600" cy="776288"/>
          </a:xfrm>
        </p:spPr>
        <p:txBody>
          <a:bodyPr>
            <a:normAutofit fontScale="90000"/>
          </a:bodyPr>
          <a:lstStyle/>
          <a:p>
            <a:r>
              <a:rPr lang="en-US" i="1" dirty="0"/>
              <a:t>Cromwell v. [Anadarko] Onshore – </a:t>
            </a:r>
            <a:br>
              <a:rPr lang="en-US" i="1" dirty="0"/>
            </a:br>
            <a:r>
              <a:rPr lang="en-US" dirty="0"/>
              <a:t>El Paso COA Doubles Down</a:t>
            </a:r>
            <a:r>
              <a:rPr lang="en-US" i="1" dirty="0"/>
              <a:t>​</a:t>
            </a:r>
          </a:p>
        </p:txBody>
      </p:sp>
      <p:sp>
        <p:nvSpPr>
          <p:cNvPr id="5" name="Content Placeholder 4">
            <a:extLst>
              <a:ext uri="{FF2B5EF4-FFF2-40B4-BE49-F238E27FC236}">
                <a16:creationId xmlns:a16="http://schemas.microsoft.com/office/drawing/2014/main" id="{F5064EFA-61B6-56AF-F329-F30BA4ADC345}"/>
              </a:ext>
            </a:extLst>
          </p:cNvPr>
          <p:cNvSpPr>
            <a:spLocks noGrp="1"/>
          </p:cNvSpPr>
          <p:nvPr>
            <p:ph idx="1"/>
          </p:nvPr>
        </p:nvSpPr>
        <p:spPr>
          <a:xfrm>
            <a:off x="838200" y="2177143"/>
            <a:ext cx="10515600" cy="3537857"/>
          </a:xfrm>
        </p:spPr>
        <p:txBody>
          <a:bodyPr>
            <a:noAutofit/>
          </a:bodyPr>
          <a:lstStyle/>
          <a:p>
            <a:r>
              <a:rPr lang="en-US" b="1" u="sng" dirty="0"/>
              <a:t>Facts</a:t>
            </a:r>
            <a:r>
              <a:rPr lang="en-US" dirty="0"/>
              <a:t>: Onshore (Anadarko) owned substantial working interests under multiple sections of land, and circulated JOAs among various working interest owners. Cromwell also acquired two leases in the contract area that had not been made subject to the JOAs. Each had a “passive” habendum clause reading “so long thereafter as oil and gas </a:t>
            </a:r>
            <a:r>
              <a:rPr lang="en-US" b="1" dirty="0"/>
              <a:t>is produced</a:t>
            </a:r>
            <a:r>
              <a:rPr lang="en-US" dirty="0"/>
              <a:t> from said land”. Anadarko never responded when asked multiple times by Cromwell to execute a JOA. ​</a:t>
            </a:r>
          </a:p>
        </p:txBody>
      </p:sp>
    </p:spTree>
    <p:extLst>
      <p:ext uri="{BB962C8B-B14F-4D97-AF65-F5344CB8AC3E}">
        <p14:creationId xmlns:p14="http://schemas.microsoft.com/office/powerpoint/2010/main" val="4008845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2D97-35E8-4998-C830-9D9829E41EEA}"/>
              </a:ext>
            </a:extLst>
          </p:cNvPr>
          <p:cNvSpPr>
            <a:spLocks noGrp="1"/>
          </p:cNvSpPr>
          <p:nvPr>
            <p:ph type="title"/>
          </p:nvPr>
        </p:nvSpPr>
        <p:spPr>
          <a:xfrm>
            <a:off x="838200" y="1143000"/>
            <a:ext cx="10515600" cy="776288"/>
          </a:xfrm>
        </p:spPr>
        <p:txBody>
          <a:bodyPr>
            <a:normAutofit fontScale="90000"/>
          </a:bodyPr>
          <a:lstStyle/>
          <a:p>
            <a:r>
              <a:rPr lang="en-US" i="1" dirty="0"/>
              <a:t>Cromwell v. [Anadarko] Onshore – </a:t>
            </a:r>
            <a:br>
              <a:rPr lang="en-US" i="1" dirty="0"/>
            </a:br>
            <a:r>
              <a:rPr lang="en-US" dirty="0"/>
              <a:t>El Paso COA Doubles Down​ (Cont.)</a:t>
            </a:r>
          </a:p>
        </p:txBody>
      </p:sp>
      <p:sp>
        <p:nvSpPr>
          <p:cNvPr id="5" name="Content Placeholder 4">
            <a:extLst>
              <a:ext uri="{FF2B5EF4-FFF2-40B4-BE49-F238E27FC236}">
                <a16:creationId xmlns:a16="http://schemas.microsoft.com/office/drawing/2014/main" id="{F5064EFA-61B6-56AF-F329-F30BA4ADC345}"/>
              </a:ext>
            </a:extLst>
          </p:cNvPr>
          <p:cNvSpPr>
            <a:spLocks noGrp="1"/>
          </p:cNvSpPr>
          <p:nvPr>
            <p:ph idx="1"/>
          </p:nvPr>
        </p:nvSpPr>
        <p:spPr>
          <a:xfrm>
            <a:off x="838200" y="2177143"/>
            <a:ext cx="10515600" cy="3537857"/>
          </a:xfrm>
        </p:spPr>
        <p:txBody>
          <a:bodyPr>
            <a:noAutofit/>
          </a:bodyPr>
          <a:lstStyle/>
          <a:p>
            <a:r>
              <a:rPr lang="en-US" dirty="0"/>
              <a:t>Anadarko drilled three producing wells on Cromwell’s leases, which paid out in August 2009.  After these wells paid out, Cromwell was presented with JIBs reflecting the share of operating expenses chargeable to his working interest. Sometimes Cromwell paid Anadarko, other times his operational costs were subtracted from his revenue check. ​</a:t>
            </a:r>
          </a:p>
          <a:p>
            <a:r>
              <a:rPr lang="en-US" dirty="0"/>
              <a:t>Cromwell also received an AFE to replace a compressor referring to him as a “Working Interest Owner”.  Cromwell paid has share but Anadarko later claimed these various activities were “conducted in error.”​</a:t>
            </a:r>
          </a:p>
          <a:p>
            <a:endParaRPr lang="en-US" dirty="0"/>
          </a:p>
        </p:txBody>
      </p:sp>
    </p:spTree>
    <p:extLst>
      <p:ext uri="{BB962C8B-B14F-4D97-AF65-F5344CB8AC3E}">
        <p14:creationId xmlns:p14="http://schemas.microsoft.com/office/powerpoint/2010/main" val="16704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3C4F-88E4-1306-1BD0-A50D05525E7D}"/>
              </a:ext>
            </a:extLst>
          </p:cNvPr>
          <p:cNvSpPr>
            <a:spLocks noGrp="1"/>
          </p:cNvSpPr>
          <p:nvPr>
            <p:ph type="title"/>
          </p:nvPr>
        </p:nvSpPr>
        <p:spPr>
          <a:xfrm>
            <a:off x="838200" y="1143000"/>
            <a:ext cx="10515600" cy="776288"/>
          </a:xfrm>
        </p:spPr>
        <p:txBody>
          <a:bodyPr>
            <a:normAutofit fontScale="90000"/>
          </a:bodyPr>
          <a:lstStyle/>
          <a:p>
            <a:r>
              <a:rPr lang="en-US" i="1" dirty="0"/>
              <a:t>Cromwell v. [Anadarko] Onshore – </a:t>
            </a:r>
            <a:br>
              <a:rPr lang="en-US" i="1" dirty="0"/>
            </a:br>
            <a:r>
              <a:rPr lang="en-US" dirty="0"/>
              <a:t>El Paso COA Doubles Down​</a:t>
            </a:r>
          </a:p>
        </p:txBody>
      </p:sp>
      <p:sp>
        <p:nvSpPr>
          <p:cNvPr id="5" name="Content Placeholder 4">
            <a:extLst>
              <a:ext uri="{FF2B5EF4-FFF2-40B4-BE49-F238E27FC236}">
                <a16:creationId xmlns:a16="http://schemas.microsoft.com/office/drawing/2014/main" id="{FD088832-EAD5-FE3D-BBF5-DB748F246C74}"/>
              </a:ext>
            </a:extLst>
          </p:cNvPr>
          <p:cNvSpPr>
            <a:spLocks noGrp="1"/>
          </p:cNvSpPr>
          <p:nvPr>
            <p:ph idx="1"/>
          </p:nvPr>
        </p:nvSpPr>
        <p:spPr>
          <a:xfrm>
            <a:off x="838200" y="2177143"/>
            <a:ext cx="10515600" cy="3537857"/>
          </a:xfrm>
        </p:spPr>
        <p:txBody>
          <a:bodyPr>
            <a:noAutofit/>
          </a:bodyPr>
          <a:lstStyle/>
          <a:p>
            <a:r>
              <a:rPr lang="en-US" sz="2400" b="1" u="sng" dirty="0"/>
              <a:t>More Facts</a:t>
            </a:r>
            <a:r>
              <a:rPr lang="en-US" sz="2400" dirty="0"/>
              <a:t>: The primary terms of the Cromwell leases expired in February 2012 and March 2014. Anadarko continued sending Cromwell JIBs and cutting him revenue checks. It also continued communicating with Cromwell as if his leases were still effective. ​</a:t>
            </a:r>
          </a:p>
          <a:p>
            <a:pPr lvl="1"/>
            <a:r>
              <a:rPr lang="en-US" sz="2000" dirty="0"/>
              <a:t>For example, Anadarko sent Cromwell a letter about revenue netting in April 2014, referring to him as an "owner," and sent him a division order in October 2015, asking him to certify his ownership interest in production in several properties. ​</a:t>
            </a:r>
          </a:p>
          <a:p>
            <a:pPr lvl="1"/>
            <a:r>
              <a:rPr lang="en-US" sz="2000" dirty="0"/>
              <a:t>In 2016, it also listed Cromwell as a working interest owner on an exhibit to a joint operating agreement, and its internal records listed one of Cromwell's leases as "held by production.”​</a:t>
            </a:r>
          </a:p>
          <a:p>
            <a:pPr lvl="1"/>
            <a:r>
              <a:rPr lang="en-US" sz="2000" dirty="0"/>
              <a:t>Anadarko then claimed this was all a mistake, and Cromwell’s leases expired at the end of their primary terms. Even then it continued to pay Cromwell.​</a:t>
            </a:r>
          </a:p>
          <a:p>
            <a:pPr lvl="1"/>
            <a:r>
              <a:rPr lang="en-US" sz="2000" dirty="0"/>
              <a:t>In 2017, Anadarko took new leases (or top leases depending on who you ask).​</a:t>
            </a:r>
          </a:p>
          <a:p>
            <a:endParaRPr lang="en-US" sz="2400" dirty="0"/>
          </a:p>
        </p:txBody>
      </p:sp>
    </p:spTree>
    <p:extLst>
      <p:ext uri="{BB962C8B-B14F-4D97-AF65-F5344CB8AC3E}">
        <p14:creationId xmlns:p14="http://schemas.microsoft.com/office/powerpoint/2010/main" val="726338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BCF6-A70B-351F-B2FD-4C25DC21A07B}"/>
              </a:ext>
            </a:extLst>
          </p:cNvPr>
          <p:cNvSpPr>
            <a:spLocks noGrp="1"/>
          </p:cNvSpPr>
          <p:nvPr>
            <p:ph type="title"/>
          </p:nvPr>
        </p:nvSpPr>
        <p:spPr>
          <a:xfrm>
            <a:off x="838200" y="1143000"/>
            <a:ext cx="10515600" cy="776288"/>
          </a:xfrm>
        </p:spPr>
        <p:txBody>
          <a:bodyPr/>
          <a:lstStyle/>
          <a:p>
            <a:r>
              <a:rPr lang="en-US" dirty="0"/>
              <a:t>Cromwell’s Argument </a:t>
            </a:r>
          </a:p>
        </p:txBody>
      </p:sp>
      <p:sp>
        <p:nvSpPr>
          <p:cNvPr id="3" name="Content Placeholder 2">
            <a:extLst>
              <a:ext uri="{FF2B5EF4-FFF2-40B4-BE49-F238E27FC236}">
                <a16:creationId xmlns:a16="http://schemas.microsoft.com/office/drawing/2014/main" id="{DA578375-1B57-2D93-66C0-1F51CF120D49}"/>
              </a:ext>
            </a:extLst>
          </p:cNvPr>
          <p:cNvSpPr>
            <a:spLocks noGrp="1"/>
          </p:cNvSpPr>
          <p:nvPr>
            <p:ph idx="1"/>
          </p:nvPr>
        </p:nvSpPr>
        <p:spPr>
          <a:xfrm>
            <a:off x="838200" y="2177143"/>
            <a:ext cx="10515600" cy="3537857"/>
          </a:xfrm>
        </p:spPr>
        <p:txBody>
          <a:bodyPr/>
          <a:lstStyle/>
          <a:p>
            <a:r>
              <a:rPr lang="en-US" dirty="0"/>
              <a:t>Production in paying quantities was achieved on the lease and that was all the lease required. ​</a:t>
            </a:r>
          </a:p>
          <a:p>
            <a:r>
              <a:rPr lang="en-US" dirty="0"/>
              <a:t>Not only that, but this situation is different than </a:t>
            </a:r>
            <a:r>
              <a:rPr lang="en-US" i="1" dirty="0"/>
              <a:t>Cimarex</a:t>
            </a:r>
            <a:r>
              <a:rPr lang="en-US" dirty="0"/>
              <a:t> because Cromwell did exactly what Cimarex had not: participated in production by sharing costs, risks, and liability. ​</a:t>
            </a:r>
          </a:p>
          <a:p>
            <a:endParaRPr lang="en-US" dirty="0"/>
          </a:p>
        </p:txBody>
      </p:sp>
    </p:spTree>
    <p:extLst>
      <p:ext uri="{BB962C8B-B14F-4D97-AF65-F5344CB8AC3E}">
        <p14:creationId xmlns:p14="http://schemas.microsoft.com/office/powerpoint/2010/main" val="3264587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BCF6-A70B-351F-B2FD-4C25DC21A07B}"/>
              </a:ext>
            </a:extLst>
          </p:cNvPr>
          <p:cNvSpPr>
            <a:spLocks noGrp="1"/>
          </p:cNvSpPr>
          <p:nvPr>
            <p:ph type="title"/>
          </p:nvPr>
        </p:nvSpPr>
        <p:spPr>
          <a:xfrm>
            <a:off x="838200" y="1143000"/>
            <a:ext cx="10515600" cy="776288"/>
          </a:xfrm>
        </p:spPr>
        <p:txBody>
          <a:bodyPr/>
          <a:lstStyle/>
          <a:p>
            <a:r>
              <a:rPr lang="en-US" dirty="0"/>
              <a:t>Cromwell’s Argument (Cont.) ​</a:t>
            </a:r>
          </a:p>
        </p:txBody>
      </p:sp>
      <p:sp>
        <p:nvSpPr>
          <p:cNvPr id="3" name="Content Placeholder 2">
            <a:extLst>
              <a:ext uri="{FF2B5EF4-FFF2-40B4-BE49-F238E27FC236}">
                <a16:creationId xmlns:a16="http://schemas.microsoft.com/office/drawing/2014/main" id="{DA578375-1B57-2D93-66C0-1F51CF120D49}"/>
              </a:ext>
            </a:extLst>
          </p:cNvPr>
          <p:cNvSpPr>
            <a:spLocks noGrp="1"/>
          </p:cNvSpPr>
          <p:nvPr>
            <p:ph idx="1"/>
          </p:nvPr>
        </p:nvSpPr>
        <p:spPr>
          <a:xfrm>
            <a:off x="838200" y="2177143"/>
            <a:ext cx="10515600" cy="3537857"/>
          </a:xfrm>
        </p:spPr>
        <p:txBody>
          <a:bodyPr>
            <a:normAutofit lnSpcReduction="10000"/>
          </a:bodyPr>
          <a:lstStyle/>
          <a:p>
            <a:r>
              <a:rPr lang="en-US" dirty="0"/>
              <a:t>Cromwell paid his proportionate share of various costs of the well, accepted Anadarko’s proposal to fund a new compressor, paid for damages related to the well, reimbursed costs, and paid interest. ​</a:t>
            </a:r>
          </a:p>
          <a:p>
            <a:pPr lvl="1"/>
            <a:r>
              <a:rPr lang="en-US" dirty="0"/>
              <a:t>He would not have had to do any of this if he were a “nonparticipating” cotenant. ​</a:t>
            </a:r>
          </a:p>
          <a:p>
            <a:pPr lvl="1"/>
            <a:r>
              <a:rPr lang="en-US" dirty="0"/>
              <a:t>These activities, he argues, constitute “</a:t>
            </a:r>
            <a:r>
              <a:rPr lang="en-US" b="1" dirty="0"/>
              <a:t>constructive participation</a:t>
            </a:r>
            <a:r>
              <a:rPr lang="en-US" dirty="0"/>
              <a:t>” sufficient to perpetuate his lease and implied an operating agreement. Equitable/estoppel type argument.​</a:t>
            </a:r>
          </a:p>
          <a:p>
            <a:pPr lvl="1"/>
            <a:r>
              <a:rPr lang="en-US" dirty="0"/>
              <a:t>The only thing he did not do is </a:t>
            </a:r>
            <a:r>
              <a:rPr lang="en-US" i="1" dirty="0"/>
              <a:t>actually sign</a:t>
            </a:r>
            <a:r>
              <a:rPr lang="en-US" dirty="0"/>
              <a:t> an operating agreement.​</a:t>
            </a:r>
          </a:p>
          <a:p>
            <a:endParaRPr lang="en-US" dirty="0"/>
          </a:p>
        </p:txBody>
      </p:sp>
    </p:spTree>
    <p:extLst>
      <p:ext uri="{BB962C8B-B14F-4D97-AF65-F5344CB8AC3E}">
        <p14:creationId xmlns:p14="http://schemas.microsoft.com/office/powerpoint/2010/main" val="408381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4A3E-3503-1F49-CADA-E75BD0C9509A}"/>
              </a:ext>
            </a:extLst>
          </p:cNvPr>
          <p:cNvSpPr>
            <a:spLocks noGrp="1"/>
          </p:cNvSpPr>
          <p:nvPr>
            <p:ph type="title"/>
          </p:nvPr>
        </p:nvSpPr>
        <p:spPr>
          <a:xfrm>
            <a:off x="838200" y="1143000"/>
            <a:ext cx="10515600" cy="776288"/>
          </a:xfrm>
        </p:spPr>
        <p:txBody>
          <a:bodyPr/>
          <a:lstStyle/>
          <a:p>
            <a:r>
              <a:rPr lang="en-US" dirty="0"/>
              <a:t>Introduction and Overview</a:t>
            </a:r>
          </a:p>
        </p:txBody>
      </p:sp>
      <p:sp>
        <p:nvSpPr>
          <p:cNvPr id="3" name="Content Placeholder 2">
            <a:extLst>
              <a:ext uri="{FF2B5EF4-FFF2-40B4-BE49-F238E27FC236}">
                <a16:creationId xmlns:a16="http://schemas.microsoft.com/office/drawing/2014/main" id="{F983A377-6705-3FE4-5E14-508E09435823}"/>
              </a:ext>
            </a:extLst>
          </p:cNvPr>
          <p:cNvSpPr>
            <a:spLocks noGrp="1"/>
          </p:cNvSpPr>
          <p:nvPr>
            <p:ph idx="1"/>
          </p:nvPr>
        </p:nvSpPr>
        <p:spPr>
          <a:xfrm>
            <a:off x="838200" y="2177143"/>
            <a:ext cx="10515600" cy="3537857"/>
          </a:xfrm>
        </p:spPr>
        <p:txBody>
          <a:bodyPr>
            <a:noAutofit/>
          </a:bodyPr>
          <a:lstStyle/>
          <a:p>
            <a:r>
              <a:rPr lang="en-US" sz="2400" dirty="0"/>
              <a:t>Recently, the Texas Eighth Court of Appeals (El Paso) has issued two decisions affecting the termination of a lessee’s lease in the absence of a JOA where the lessee held a non-operated interest.​</a:t>
            </a:r>
          </a:p>
          <a:p>
            <a:r>
              <a:rPr lang="en-US" sz="2400" dirty="0"/>
              <a:t>These decisions create a seemingly high bar for what a non-op lessee must do to keep their leases alive and what it means to “cause” production.​</a:t>
            </a:r>
          </a:p>
          <a:p>
            <a:r>
              <a:rPr lang="en-US" sz="2400" dirty="0"/>
              <a:t>The Seventh Court of Appeals (Amarillo) has also issued an interesting decision concerning adverse possession of a non-op.​</a:t>
            </a:r>
          </a:p>
          <a:p>
            <a:r>
              <a:rPr lang="en-US" sz="2400" dirty="0"/>
              <a:t>We will review these cases, the petitions to the Texas Supreme Court, and how these issues might be avoided in the future.​</a:t>
            </a:r>
          </a:p>
          <a:p>
            <a:endParaRPr lang="en-US" sz="2400" dirty="0"/>
          </a:p>
        </p:txBody>
      </p:sp>
    </p:spTree>
    <p:extLst>
      <p:ext uri="{BB962C8B-B14F-4D97-AF65-F5344CB8AC3E}">
        <p14:creationId xmlns:p14="http://schemas.microsoft.com/office/powerpoint/2010/main" val="1346638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D5C7-B8AF-E402-677D-781FD863B661}"/>
              </a:ext>
            </a:extLst>
          </p:cNvPr>
          <p:cNvSpPr>
            <a:spLocks noGrp="1"/>
          </p:cNvSpPr>
          <p:nvPr>
            <p:ph type="title"/>
          </p:nvPr>
        </p:nvSpPr>
        <p:spPr>
          <a:xfrm>
            <a:off x="838200" y="1143000"/>
            <a:ext cx="10515600" cy="776288"/>
          </a:xfrm>
        </p:spPr>
        <p:txBody>
          <a:bodyPr/>
          <a:lstStyle/>
          <a:p>
            <a:r>
              <a:rPr lang="en-US" dirty="0"/>
              <a:t>Anadarko’s Argument​</a:t>
            </a:r>
          </a:p>
        </p:txBody>
      </p:sp>
      <p:sp>
        <p:nvSpPr>
          <p:cNvPr id="3" name="Content Placeholder 2">
            <a:extLst>
              <a:ext uri="{FF2B5EF4-FFF2-40B4-BE49-F238E27FC236}">
                <a16:creationId xmlns:a16="http://schemas.microsoft.com/office/drawing/2014/main" id="{C858011E-7F3A-998C-9213-5C74D15E78D2}"/>
              </a:ext>
            </a:extLst>
          </p:cNvPr>
          <p:cNvSpPr>
            <a:spLocks noGrp="1"/>
          </p:cNvSpPr>
          <p:nvPr>
            <p:ph idx="1"/>
          </p:nvPr>
        </p:nvSpPr>
        <p:spPr>
          <a:xfrm>
            <a:off x="838200" y="2177143"/>
            <a:ext cx="10515600" cy="3537857"/>
          </a:xfrm>
        </p:spPr>
        <p:txBody>
          <a:bodyPr>
            <a:normAutofit lnSpcReduction="10000"/>
          </a:bodyPr>
          <a:lstStyle/>
          <a:p>
            <a:r>
              <a:rPr lang="en-US" dirty="0"/>
              <a:t>Anadarko argued that the leases are indistinguishable from </a:t>
            </a:r>
            <a:r>
              <a:rPr lang="en-US" i="1" dirty="0"/>
              <a:t>Cimarex</a:t>
            </a:r>
            <a:r>
              <a:rPr lang="en-US" dirty="0"/>
              <a:t>. Cromwell must have “actually caused” the production of oil and gas to extend beyond the primary term. ​</a:t>
            </a:r>
          </a:p>
          <a:p>
            <a:r>
              <a:rPr lang="en-US" dirty="0"/>
              <a:t>To “cause” production, a lessee must “do something” to bring about the production, For example it must drill wells itself, assign to someone else, pool the lease with others and benefit from their drilling, or enter a JOA with a drilling cotenant. </a:t>
            </a:r>
            <a:r>
              <a:rPr lang="en-US" i="1" dirty="0"/>
              <a:t>Hughes v. Cantwell</a:t>
            </a:r>
            <a:r>
              <a:rPr lang="en-US" dirty="0"/>
              <a:t>, 540 S.W.2d 742 (Tex. App--El Paso 1976, writ ref’d </a:t>
            </a:r>
            <a:r>
              <a:rPr lang="en-US" dirty="0" err="1"/>
              <a:t>n.r.e</a:t>
            </a:r>
            <a:r>
              <a:rPr lang="en-US" dirty="0"/>
              <a:t>.).​</a:t>
            </a:r>
          </a:p>
        </p:txBody>
      </p:sp>
    </p:spTree>
    <p:extLst>
      <p:ext uri="{BB962C8B-B14F-4D97-AF65-F5344CB8AC3E}">
        <p14:creationId xmlns:p14="http://schemas.microsoft.com/office/powerpoint/2010/main" val="100792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D5C7-B8AF-E402-677D-781FD863B661}"/>
              </a:ext>
            </a:extLst>
          </p:cNvPr>
          <p:cNvSpPr>
            <a:spLocks noGrp="1"/>
          </p:cNvSpPr>
          <p:nvPr>
            <p:ph type="title"/>
          </p:nvPr>
        </p:nvSpPr>
        <p:spPr>
          <a:xfrm>
            <a:off x="838200" y="1143000"/>
            <a:ext cx="10515600" cy="776288"/>
          </a:xfrm>
        </p:spPr>
        <p:txBody>
          <a:bodyPr/>
          <a:lstStyle/>
          <a:p>
            <a:r>
              <a:rPr lang="en-US" dirty="0"/>
              <a:t>Anadarko’s Argument​ (Cont.)</a:t>
            </a:r>
          </a:p>
        </p:txBody>
      </p:sp>
      <p:sp>
        <p:nvSpPr>
          <p:cNvPr id="3" name="Content Placeholder 2">
            <a:extLst>
              <a:ext uri="{FF2B5EF4-FFF2-40B4-BE49-F238E27FC236}">
                <a16:creationId xmlns:a16="http://schemas.microsoft.com/office/drawing/2014/main" id="{C858011E-7F3A-998C-9213-5C74D15E78D2}"/>
              </a:ext>
            </a:extLst>
          </p:cNvPr>
          <p:cNvSpPr>
            <a:spLocks noGrp="1"/>
          </p:cNvSpPr>
          <p:nvPr>
            <p:ph idx="1"/>
          </p:nvPr>
        </p:nvSpPr>
        <p:spPr>
          <a:xfrm>
            <a:off x="838200" y="2177143"/>
            <a:ext cx="10515600" cy="3537857"/>
          </a:xfrm>
        </p:spPr>
        <p:txBody>
          <a:bodyPr>
            <a:normAutofit fontScale="92500"/>
          </a:bodyPr>
          <a:lstStyle/>
          <a:p>
            <a:r>
              <a:rPr lang="en-US" dirty="0"/>
              <a:t>Cromwell paid “</a:t>
            </a:r>
            <a:r>
              <a:rPr lang="en-US" b="1" dirty="0"/>
              <a:t>operating expenses</a:t>
            </a:r>
            <a:r>
              <a:rPr lang="en-US" dirty="0"/>
              <a:t>”</a:t>
            </a:r>
            <a:r>
              <a:rPr lang="en-US" b="1" dirty="0"/>
              <a:t> </a:t>
            </a:r>
            <a:r>
              <a:rPr lang="en-US" dirty="0"/>
              <a:t>incurred </a:t>
            </a:r>
            <a:r>
              <a:rPr lang="en-US" i="1" dirty="0"/>
              <a:t>after</a:t>
            </a:r>
            <a:r>
              <a:rPr lang="en-US" dirty="0"/>
              <a:t> production was obtained but did not share in the costs of “</a:t>
            </a:r>
            <a:r>
              <a:rPr lang="en-US" b="1" dirty="0"/>
              <a:t>drilling and completing.</a:t>
            </a:r>
            <a:r>
              <a:rPr lang="en-US" dirty="0"/>
              <a:t>”  These were not participating or “joint operating” expenses (because did not share risk of dry hole or marginal production).​</a:t>
            </a:r>
          </a:p>
          <a:p>
            <a:r>
              <a:rPr lang="en-US" u="sng" dirty="0"/>
              <a:t>Hot Take</a:t>
            </a:r>
            <a:r>
              <a:rPr lang="en-US" dirty="0"/>
              <a:t>: Distinction without a difference? Remember that Anadarko </a:t>
            </a:r>
            <a:r>
              <a:rPr lang="en-US" i="1" dirty="0"/>
              <a:t>refused</a:t>
            </a:r>
            <a:r>
              <a:rPr lang="en-US" dirty="0"/>
              <a:t> to circulate a JOA to sign. Did Cromwell knowingly take the risk that other tenants on the land might refuse to sign a JOA, forcing it to commence production on its own?​</a:t>
            </a:r>
          </a:p>
          <a:p>
            <a:endParaRPr lang="en-US" dirty="0"/>
          </a:p>
        </p:txBody>
      </p:sp>
      <p:pic>
        <p:nvPicPr>
          <p:cNvPr id="8" name="Graphic 7" descr="Fire with solid fill">
            <a:extLst>
              <a:ext uri="{FF2B5EF4-FFF2-40B4-BE49-F238E27FC236}">
                <a16:creationId xmlns:a16="http://schemas.microsoft.com/office/drawing/2014/main" id="{D3E004FF-9CB9-139E-2D2C-5BED5686E0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525" y="4139926"/>
            <a:ext cx="914400" cy="914400"/>
          </a:xfrm>
          <a:prstGeom prst="rect">
            <a:avLst/>
          </a:prstGeom>
        </p:spPr>
      </p:pic>
    </p:spTree>
    <p:extLst>
      <p:ext uri="{BB962C8B-B14F-4D97-AF65-F5344CB8AC3E}">
        <p14:creationId xmlns:p14="http://schemas.microsoft.com/office/powerpoint/2010/main" val="2584772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6C95-DBDC-22C8-26AB-8AED7ECAECBB}"/>
              </a:ext>
            </a:extLst>
          </p:cNvPr>
          <p:cNvSpPr>
            <a:spLocks noGrp="1"/>
          </p:cNvSpPr>
          <p:nvPr>
            <p:ph type="title"/>
          </p:nvPr>
        </p:nvSpPr>
        <p:spPr>
          <a:xfrm>
            <a:off x="838200" y="1143000"/>
            <a:ext cx="10515600" cy="776288"/>
          </a:xfrm>
        </p:spPr>
        <p:txBody>
          <a:bodyPr/>
          <a:lstStyle/>
          <a:p>
            <a:r>
              <a:rPr lang="en-US" i="1" dirty="0"/>
              <a:t>Cromwell</a:t>
            </a:r>
            <a:r>
              <a:rPr lang="en-US" dirty="0"/>
              <a:t> Court Applies </a:t>
            </a:r>
            <a:r>
              <a:rPr lang="en-US" i="1" dirty="0"/>
              <a:t>Cimarex</a:t>
            </a:r>
          </a:p>
        </p:txBody>
      </p:sp>
      <p:sp>
        <p:nvSpPr>
          <p:cNvPr id="3" name="Content Placeholder 2">
            <a:extLst>
              <a:ext uri="{FF2B5EF4-FFF2-40B4-BE49-F238E27FC236}">
                <a16:creationId xmlns:a16="http://schemas.microsoft.com/office/drawing/2014/main" id="{B3313A8D-C764-96E1-D270-125D59C784E6}"/>
              </a:ext>
            </a:extLst>
          </p:cNvPr>
          <p:cNvSpPr>
            <a:spLocks noGrp="1"/>
          </p:cNvSpPr>
          <p:nvPr>
            <p:ph idx="1"/>
          </p:nvPr>
        </p:nvSpPr>
        <p:spPr>
          <a:xfrm>
            <a:off x="838200" y="2177143"/>
            <a:ext cx="10515600" cy="3537857"/>
          </a:xfrm>
        </p:spPr>
        <p:txBody>
          <a:bodyPr>
            <a:noAutofit/>
          </a:bodyPr>
          <a:lstStyle/>
          <a:p>
            <a:r>
              <a:rPr lang="en-US" b="1" u="sng" dirty="0"/>
              <a:t>Court</a:t>
            </a:r>
            <a:r>
              <a:rPr lang="en-US" dirty="0"/>
              <a:t>: Cromwell’s action was insufficient to maintain his leases under </a:t>
            </a:r>
            <a:r>
              <a:rPr lang="en-US" i="1" dirty="0"/>
              <a:t>Cimarex</a:t>
            </a:r>
            <a:r>
              <a:rPr lang="en-US" dirty="0"/>
              <a:t>. Cromwell was required to take some action to cause production to keep his leases alive. He was required to take some action </a:t>
            </a:r>
            <a:r>
              <a:rPr lang="en-US" i="1" dirty="0"/>
              <a:t>despite</a:t>
            </a:r>
            <a:r>
              <a:rPr lang="en-US" dirty="0"/>
              <a:t> passive voice in habendum clause.</a:t>
            </a:r>
          </a:p>
          <a:p>
            <a:r>
              <a:rPr lang="en-US" dirty="0"/>
              <a:t>The court rejected “constructive” participation, and the leases expired at the end of the primary terms because Cromwell did not cause production of oil or gas on the leased land. </a:t>
            </a:r>
          </a:p>
          <a:p>
            <a:r>
              <a:rPr lang="en-US" dirty="0"/>
              <a:t>The court stated that Cromwell’s participation was substantially equivalent to Cimarex’s.</a:t>
            </a:r>
          </a:p>
        </p:txBody>
      </p:sp>
    </p:spTree>
    <p:extLst>
      <p:ext uri="{BB962C8B-B14F-4D97-AF65-F5344CB8AC3E}">
        <p14:creationId xmlns:p14="http://schemas.microsoft.com/office/powerpoint/2010/main" val="2461382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6C95-DBDC-22C8-26AB-8AED7ECAECBB}"/>
              </a:ext>
            </a:extLst>
          </p:cNvPr>
          <p:cNvSpPr>
            <a:spLocks noGrp="1"/>
          </p:cNvSpPr>
          <p:nvPr>
            <p:ph type="title"/>
          </p:nvPr>
        </p:nvSpPr>
        <p:spPr>
          <a:xfrm>
            <a:off x="838200" y="1143000"/>
            <a:ext cx="10515600" cy="776288"/>
          </a:xfrm>
        </p:spPr>
        <p:txBody>
          <a:bodyPr>
            <a:normAutofit fontScale="90000"/>
          </a:bodyPr>
          <a:lstStyle/>
          <a:p>
            <a:r>
              <a:rPr lang="en-US" i="1" dirty="0"/>
              <a:t>Cromwell</a:t>
            </a:r>
            <a:r>
              <a:rPr lang="en-US" dirty="0"/>
              <a:t> Court Applies </a:t>
            </a:r>
            <a:r>
              <a:rPr lang="en-US" i="1" dirty="0"/>
              <a:t>Cimarex</a:t>
            </a:r>
            <a:r>
              <a:rPr lang="en-US" dirty="0"/>
              <a:t> (Cont.)</a:t>
            </a:r>
          </a:p>
        </p:txBody>
      </p:sp>
      <p:sp>
        <p:nvSpPr>
          <p:cNvPr id="3" name="Content Placeholder 2">
            <a:extLst>
              <a:ext uri="{FF2B5EF4-FFF2-40B4-BE49-F238E27FC236}">
                <a16:creationId xmlns:a16="http://schemas.microsoft.com/office/drawing/2014/main" id="{B3313A8D-C764-96E1-D270-125D59C784E6}"/>
              </a:ext>
            </a:extLst>
          </p:cNvPr>
          <p:cNvSpPr>
            <a:spLocks noGrp="1"/>
          </p:cNvSpPr>
          <p:nvPr>
            <p:ph idx="1"/>
          </p:nvPr>
        </p:nvSpPr>
        <p:spPr>
          <a:xfrm>
            <a:off x="838200" y="2177143"/>
            <a:ext cx="10515600" cy="3537857"/>
          </a:xfrm>
        </p:spPr>
        <p:txBody>
          <a:bodyPr>
            <a:noAutofit/>
          </a:bodyPr>
          <a:lstStyle/>
          <a:p>
            <a:r>
              <a:rPr lang="en-US" dirty="0"/>
              <a:t>As in </a:t>
            </a:r>
            <a:r>
              <a:rPr lang="en-US" i="1" dirty="0"/>
              <a:t>Cimarex</a:t>
            </a:r>
            <a:r>
              <a:rPr lang="en-US" dirty="0"/>
              <a:t>, Cromwell’s payments of invoiced costs did not amount to constructive participation such that it would perpetuate the lease. </a:t>
            </a:r>
          </a:p>
          <a:p>
            <a:pPr lvl="1"/>
            <a:r>
              <a:rPr lang="en-US" dirty="0"/>
              <a:t>Clearly the El Paso COA does not think that paying JIBs by itself is enough to maintain a lease.</a:t>
            </a:r>
          </a:p>
          <a:p>
            <a:endParaRPr lang="en-US" dirty="0"/>
          </a:p>
        </p:txBody>
      </p:sp>
    </p:spTree>
    <p:extLst>
      <p:ext uri="{BB962C8B-B14F-4D97-AF65-F5344CB8AC3E}">
        <p14:creationId xmlns:p14="http://schemas.microsoft.com/office/powerpoint/2010/main" val="1561370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6C95-DBDC-22C8-26AB-8AED7ECAECBB}"/>
              </a:ext>
            </a:extLst>
          </p:cNvPr>
          <p:cNvSpPr>
            <a:spLocks noGrp="1"/>
          </p:cNvSpPr>
          <p:nvPr>
            <p:ph type="title"/>
          </p:nvPr>
        </p:nvSpPr>
        <p:spPr>
          <a:xfrm>
            <a:off x="838200" y="1143000"/>
            <a:ext cx="10515600" cy="776288"/>
          </a:xfrm>
        </p:spPr>
        <p:txBody>
          <a:bodyPr/>
          <a:lstStyle/>
          <a:p>
            <a:r>
              <a:rPr lang="en-US" dirty="0"/>
              <a:t>“Constructive” Participation</a:t>
            </a:r>
          </a:p>
        </p:txBody>
      </p:sp>
      <p:sp>
        <p:nvSpPr>
          <p:cNvPr id="3" name="Content Placeholder 2">
            <a:extLst>
              <a:ext uri="{FF2B5EF4-FFF2-40B4-BE49-F238E27FC236}">
                <a16:creationId xmlns:a16="http://schemas.microsoft.com/office/drawing/2014/main" id="{B3313A8D-C764-96E1-D270-125D59C784E6}"/>
              </a:ext>
            </a:extLst>
          </p:cNvPr>
          <p:cNvSpPr>
            <a:spLocks noGrp="1"/>
          </p:cNvSpPr>
          <p:nvPr>
            <p:ph idx="1"/>
          </p:nvPr>
        </p:nvSpPr>
        <p:spPr>
          <a:xfrm>
            <a:off x="838200" y="2177143"/>
            <a:ext cx="10515600" cy="3537857"/>
          </a:xfrm>
        </p:spPr>
        <p:txBody>
          <a:bodyPr>
            <a:noAutofit/>
          </a:bodyPr>
          <a:lstStyle/>
          <a:p>
            <a:r>
              <a:rPr lang="en-US" sz="2400" dirty="0"/>
              <a:t>Cromwell’s “constructive participation” argument falls on deaf ears.</a:t>
            </a:r>
          </a:p>
          <a:p>
            <a:pPr lvl="1"/>
            <a:r>
              <a:rPr lang="en-US" sz="2000" dirty="0"/>
              <a:t>His proportionate share of a producing wells’ </a:t>
            </a:r>
            <a:r>
              <a:rPr lang="en-US" sz="2000" b="1" u="sng" dirty="0"/>
              <a:t>operating</a:t>
            </a:r>
            <a:r>
              <a:rPr lang="en-US" sz="2000" dirty="0"/>
              <a:t> expenses are merely what is ordinarily owed by a nonparticipating cotenant.</a:t>
            </a:r>
          </a:p>
          <a:p>
            <a:pPr lvl="2"/>
            <a:r>
              <a:rPr lang="en-US" sz="1800" dirty="0"/>
              <a:t>Court is drawing a distinction between “participation” or sharing in risk (not owed by a cotenant), and “operating expenses” once a well is drilled and producing (owed by a cotenant).</a:t>
            </a:r>
          </a:p>
          <a:p>
            <a:pPr lvl="1"/>
            <a:r>
              <a:rPr lang="en-US" sz="2000" dirty="0"/>
              <a:t>Cromwell did not shoulder any risk or liabilities inherent in the operation of the well.</a:t>
            </a:r>
          </a:p>
          <a:p>
            <a:pPr lvl="1"/>
            <a:r>
              <a:rPr lang="en-US" sz="2000" dirty="0"/>
              <a:t>He paid JIBs, but these were not costs of </a:t>
            </a:r>
            <a:r>
              <a:rPr lang="en-US" sz="2000" i="1" dirty="0"/>
              <a:t>development</a:t>
            </a:r>
            <a:r>
              <a:rPr lang="en-US" sz="2000" dirty="0"/>
              <a:t>, but costs of operations. A producing cotenant is entitled to be reimbursed out of production if and when production results. </a:t>
            </a:r>
          </a:p>
          <a:p>
            <a:pPr lvl="1"/>
            <a:r>
              <a:rPr lang="en-US" sz="2000" dirty="0"/>
              <a:t>Just as Cimarex’s payment for repair costs and equipment payments were not “constructive participation”, neither were Cromwell’s JIB’d costs.</a:t>
            </a:r>
          </a:p>
        </p:txBody>
      </p:sp>
    </p:spTree>
    <p:extLst>
      <p:ext uri="{BB962C8B-B14F-4D97-AF65-F5344CB8AC3E}">
        <p14:creationId xmlns:p14="http://schemas.microsoft.com/office/powerpoint/2010/main" val="322055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6C95-DBDC-22C8-26AB-8AED7ECAECBB}"/>
              </a:ext>
            </a:extLst>
          </p:cNvPr>
          <p:cNvSpPr>
            <a:spLocks noGrp="1"/>
          </p:cNvSpPr>
          <p:nvPr>
            <p:ph type="title"/>
          </p:nvPr>
        </p:nvSpPr>
        <p:spPr>
          <a:xfrm>
            <a:off x="838200" y="1143000"/>
            <a:ext cx="10515600" cy="776288"/>
          </a:xfrm>
        </p:spPr>
        <p:txBody>
          <a:bodyPr/>
          <a:lstStyle/>
          <a:p>
            <a:r>
              <a:rPr lang="en-US" dirty="0"/>
              <a:t>“Working Interest Owner”</a:t>
            </a:r>
          </a:p>
        </p:txBody>
      </p:sp>
      <p:sp>
        <p:nvSpPr>
          <p:cNvPr id="3" name="Content Placeholder 2">
            <a:extLst>
              <a:ext uri="{FF2B5EF4-FFF2-40B4-BE49-F238E27FC236}">
                <a16:creationId xmlns:a16="http://schemas.microsoft.com/office/drawing/2014/main" id="{B3313A8D-C764-96E1-D270-125D59C784E6}"/>
              </a:ext>
            </a:extLst>
          </p:cNvPr>
          <p:cNvSpPr>
            <a:spLocks noGrp="1"/>
          </p:cNvSpPr>
          <p:nvPr>
            <p:ph idx="1"/>
          </p:nvPr>
        </p:nvSpPr>
        <p:spPr>
          <a:xfrm>
            <a:off x="838200" y="2177143"/>
            <a:ext cx="10515600" cy="3537857"/>
          </a:xfrm>
        </p:spPr>
        <p:txBody>
          <a:bodyPr>
            <a:noAutofit/>
          </a:bodyPr>
          <a:lstStyle/>
          <a:p>
            <a:r>
              <a:rPr lang="en-US" sz="2400" dirty="0"/>
              <a:t>Cromwell’s “working interest owner” argument falls on deaf ears.</a:t>
            </a:r>
          </a:p>
          <a:p>
            <a:pPr lvl="1"/>
            <a:r>
              <a:rPr lang="en-US" sz="2000" dirty="0"/>
              <a:t>Anadarko referring to Cromwell as a “working interest owner” or “owner” in various communications did not change anything.</a:t>
            </a:r>
          </a:p>
          <a:p>
            <a:pPr lvl="1"/>
            <a:r>
              <a:rPr lang="en-US" sz="2000" dirty="0"/>
              <a:t>Cromwell’s course-of-conduct argument cannot overcome the absence of a signed JOA.</a:t>
            </a:r>
          </a:p>
          <a:p>
            <a:pPr lvl="1"/>
            <a:r>
              <a:rPr lang="en-US" sz="2000" dirty="0"/>
              <a:t>Anadarko “mistakenly” treated Cromwell as if his leases had not expired for years after their primary terms expired by sending JIBs, revenue checks, accepting payments, etc., but that conduct apparently does not give rise to any sort of estoppel, ratification,  or constructive JOA.</a:t>
            </a:r>
          </a:p>
          <a:p>
            <a:pPr lvl="1"/>
            <a:r>
              <a:rPr lang="en-US" sz="2000" dirty="0"/>
              <a:t>Court makes an offhand comment that special limitations (here the habendum clause) are not a forfeiture. Does not mention the “clear and unequivocal” part.</a:t>
            </a:r>
          </a:p>
          <a:p>
            <a:endParaRPr lang="en-US" sz="2400" dirty="0"/>
          </a:p>
        </p:txBody>
      </p:sp>
    </p:spTree>
    <p:extLst>
      <p:ext uri="{BB962C8B-B14F-4D97-AF65-F5344CB8AC3E}">
        <p14:creationId xmlns:p14="http://schemas.microsoft.com/office/powerpoint/2010/main" val="3026707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2B07-571A-A742-AC3B-CF8940EA8E8B}"/>
              </a:ext>
            </a:extLst>
          </p:cNvPr>
          <p:cNvSpPr>
            <a:spLocks noGrp="1"/>
          </p:cNvSpPr>
          <p:nvPr>
            <p:ph type="title"/>
          </p:nvPr>
        </p:nvSpPr>
        <p:spPr/>
        <p:txBody>
          <a:bodyPr/>
          <a:lstStyle/>
          <a:p>
            <a:r>
              <a:rPr lang="en-US" dirty="0"/>
              <a:t>Cromwell’s Petition for Review</a:t>
            </a:r>
          </a:p>
        </p:txBody>
      </p:sp>
      <p:sp>
        <p:nvSpPr>
          <p:cNvPr id="3" name="Content Placeholder 2">
            <a:extLst>
              <a:ext uri="{FF2B5EF4-FFF2-40B4-BE49-F238E27FC236}">
                <a16:creationId xmlns:a16="http://schemas.microsoft.com/office/drawing/2014/main" id="{15AD85E4-C8BA-BD75-EA22-B5EAA95C821F}"/>
              </a:ext>
            </a:extLst>
          </p:cNvPr>
          <p:cNvSpPr>
            <a:spLocks noGrp="1"/>
          </p:cNvSpPr>
          <p:nvPr>
            <p:ph idx="1"/>
          </p:nvPr>
        </p:nvSpPr>
        <p:spPr/>
        <p:txBody>
          <a:bodyPr>
            <a:noAutofit/>
          </a:bodyPr>
          <a:lstStyle/>
          <a:p>
            <a:pPr algn="just"/>
            <a:r>
              <a:rPr lang="en-US" sz="2400" dirty="0"/>
              <a:t>Termination clauses must be “clear,  precise, and unequivocal.” </a:t>
            </a:r>
          </a:p>
          <a:p>
            <a:pPr lvl="1" algn="just"/>
            <a:r>
              <a:rPr lang="en-US" sz="2000" i="1" dirty="0"/>
              <a:t>See Endeavor Energy Res., L.P. v. Discovery Operating, Inc.</a:t>
            </a:r>
            <a:endParaRPr lang="en-US" sz="2000" dirty="0"/>
          </a:p>
          <a:p>
            <a:pPr algn="just"/>
            <a:r>
              <a:rPr lang="en-US" sz="2400" dirty="0"/>
              <a:t>The leases do not specifically say that Cromwell had to drill his own well to keep his leases alive.</a:t>
            </a:r>
          </a:p>
          <a:p>
            <a:pPr algn="just"/>
            <a:r>
              <a:rPr lang="en-US" sz="2400" dirty="0"/>
              <a:t>Termination should not be implied from a lease’s purpose (explore </a:t>
            </a:r>
            <a:r>
              <a:rPr lang="en-US" sz="2400" dirty="0" err="1"/>
              <a:t>o&amp;g</a:t>
            </a:r>
            <a:r>
              <a:rPr lang="en-US" sz="2400" dirty="0"/>
              <a:t>).</a:t>
            </a:r>
          </a:p>
          <a:p>
            <a:pPr algn="just"/>
            <a:r>
              <a:rPr lang="en-US" sz="2400" dirty="0"/>
              <a:t>Should not mean that lessee must personally drill and explore at all costs.</a:t>
            </a:r>
          </a:p>
          <a:p>
            <a:pPr algn="just"/>
            <a:r>
              <a:rPr lang="en-US" sz="2400" dirty="0"/>
              <a:t>Want to discourage lessees from cluttering acreage with their own wells, as a policy we should discourage waste.</a:t>
            </a:r>
          </a:p>
          <a:p>
            <a:pPr algn="just"/>
            <a:r>
              <a:rPr lang="en-US" sz="2400" dirty="0"/>
              <a:t>Lessee has </a:t>
            </a:r>
            <a:r>
              <a:rPr lang="en-US" sz="2400" i="1" dirty="0"/>
              <a:t>authority</a:t>
            </a:r>
            <a:r>
              <a:rPr lang="en-US" sz="2400" dirty="0"/>
              <a:t> to drill; not an </a:t>
            </a:r>
            <a:r>
              <a:rPr lang="en-US" sz="2400" i="1" dirty="0"/>
              <a:t>obligation</a:t>
            </a:r>
            <a:r>
              <a:rPr lang="en-US" sz="2400" dirty="0"/>
              <a:t> to drill.</a:t>
            </a:r>
          </a:p>
        </p:txBody>
      </p:sp>
    </p:spTree>
    <p:extLst>
      <p:ext uri="{BB962C8B-B14F-4D97-AF65-F5344CB8AC3E}">
        <p14:creationId xmlns:p14="http://schemas.microsoft.com/office/powerpoint/2010/main" val="2408455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8AE-3EEF-3CB5-0076-D194A61AA89C}"/>
              </a:ext>
            </a:extLst>
          </p:cNvPr>
          <p:cNvSpPr>
            <a:spLocks noGrp="1"/>
          </p:cNvSpPr>
          <p:nvPr>
            <p:ph type="title"/>
          </p:nvPr>
        </p:nvSpPr>
        <p:spPr>
          <a:xfrm>
            <a:off x="838200" y="1143000"/>
            <a:ext cx="10515600" cy="776288"/>
          </a:xfrm>
        </p:spPr>
        <p:txBody>
          <a:bodyPr/>
          <a:lstStyle/>
          <a:p>
            <a:r>
              <a:rPr lang="en-US" dirty="0"/>
              <a:t>Professor Kulander’s Amicus Brief</a:t>
            </a:r>
          </a:p>
        </p:txBody>
      </p:sp>
      <p:sp>
        <p:nvSpPr>
          <p:cNvPr id="3" name="Content Placeholder 2">
            <a:extLst>
              <a:ext uri="{FF2B5EF4-FFF2-40B4-BE49-F238E27FC236}">
                <a16:creationId xmlns:a16="http://schemas.microsoft.com/office/drawing/2014/main" id="{B7E9417C-42CA-53D9-C8FE-B23E1973B430}"/>
              </a:ext>
            </a:extLst>
          </p:cNvPr>
          <p:cNvSpPr>
            <a:spLocks noGrp="1"/>
          </p:cNvSpPr>
          <p:nvPr>
            <p:ph idx="1"/>
          </p:nvPr>
        </p:nvSpPr>
        <p:spPr>
          <a:xfrm>
            <a:off x="838200" y="2177143"/>
            <a:ext cx="10515600" cy="3537857"/>
          </a:xfrm>
        </p:spPr>
        <p:txBody>
          <a:bodyPr>
            <a:normAutofit fontScale="92500"/>
          </a:bodyPr>
          <a:lstStyle/>
          <a:p>
            <a:r>
              <a:rPr lang="en-US" dirty="0"/>
              <a:t>Express terms of the lease do not require production to be brought in by the lessee. Production is production.</a:t>
            </a:r>
          </a:p>
          <a:p>
            <a:r>
              <a:rPr lang="en-US" dirty="0"/>
              <a:t>Cimarex did not participate, but Cromwell did by sharing in the costs, risks, and liabilities of production.</a:t>
            </a:r>
          </a:p>
          <a:p>
            <a:r>
              <a:rPr lang="en-US" dirty="0"/>
              <a:t>Anadarko’s own records show Cromwell as a working interest owner to a different JOA and showed Cromwell’s leases as HBP.</a:t>
            </a:r>
          </a:p>
          <a:p>
            <a:pPr lvl="1"/>
            <a:r>
              <a:rPr lang="en-US" dirty="0"/>
              <a:t>These are the exact kind of activities that give rise to a Common Law mining partnership.</a:t>
            </a:r>
          </a:p>
          <a:p>
            <a:r>
              <a:rPr lang="en-US" dirty="0"/>
              <a:t>If leasing parties wanted the lessee to produce, it would be easy to include production done “by the lessee” in the habendum clause.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46642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8AE-3EEF-3CB5-0076-D194A61AA89C}"/>
              </a:ext>
            </a:extLst>
          </p:cNvPr>
          <p:cNvSpPr>
            <a:spLocks noGrp="1"/>
          </p:cNvSpPr>
          <p:nvPr>
            <p:ph type="title"/>
          </p:nvPr>
        </p:nvSpPr>
        <p:spPr/>
        <p:txBody>
          <a:bodyPr/>
          <a:lstStyle/>
          <a:p>
            <a:r>
              <a:rPr lang="en-US" dirty="0"/>
              <a:t>Professor Kulander’s Amicus Brief</a:t>
            </a:r>
          </a:p>
        </p:txBody>
      </p:sp>
      <p:sp>
        <p:nvSpPr>
          <p:cNvPr id="3" name="Content Placeholder 2">
            <a:extLst>
              <a:ext uri="{FF2B5EF4-FFF2-40B4-BE49-F238E27FC236}">
                <a16:creationId xmlns:a16="http://schemas.microsoft.com/office/drawing/2014/main" id="{B7E9417C-42CA-53D9-C8FE-B23E1973B430}"/>
              </a:ext>
            </a:extLst>
          </p:cNvPr>
          <p:cNvSpPr>
            <a:spLocks noGrp="1"/>
          </p:cNvSpPr>
          <p:nvPr>
            <p:ph idx="1"/>
          </p:nvPr>
        </p:nvSpPr>
        <p:spPr/>
        <p:txBody>
          <a:bodyPr>
            <a:normAutofit fontScale="92500" lnSpcReduction="10000"/>
          </a:bodyPr>
          <a:lstStyle/>
          <a:p>
            <a:pPr algn="just"/>
            <a:r>
              <a:rPr lang="en-US" dirty="0"/>
              <a:t>A Texas Oil and Gas Lease conveys a fee simple determinable interest in the property.  Therefore, why should a lessee be treated differently than an unleased mineral cotenant.</a:t>
            </a:r>
          </a:p>
          <a:p>
            <a:pPr algn="just"/>
            <a:r>
              <a:rPr lang="en-US" dirty="0">
                <a:effectLst/>
              </a:rPr>
              <a:t>Consider the scenario where a mineral cotenant conveys a term mineral interest (not leasehold) for a term of years lasting five years and as long thereafter as production occurs on the captioned land.</a:t>
            </a:r>
          </a:p>
          <a:p>
            <a:pPr lvl="1" algn="just"/>
            <a:r>
              <a:rPr lang="en-US" dirty="0">
                <a:effectLst/>
              </a:rPr>
              <a:t>If a third-party mineral cotenant or lessee then achieved production one year later, would the same rule promulgated by </a:t>
            </a:r>
            <a:r>
              <a:rPr lang="en-US" i="1" dirty="0">
                <a:effectLst/>
              </a:rPr>
              <a:t>Cimarex</a:t>
            </a:r>
            <a:r>
              <a:rPr lang="en-US" dirty="0">
                <a:effectLst/>
              </a:rPr>
              <a:t> apply and end the term interest in four years even though the requirement of production on the captioned land was clearly met?</a:t>
            </a:r>
            <a:endParaRPr lang="en-US" dirty="0"/>
          </a:p>
          <a:p>
            <a:pPr algn="just"/>
            <a:endParaRPr lang="en-US" dirty="0"/>
          </a:p>
          <a:p>
            <a:pPr algn="just"/>
            <a:endParaRPr lang="en-US" dirty="0"/>
          </a:p>
        </p:txBody>
      </p:sp>
    </p:spTree>
    <p:extLst>
      <p:ext uri="{BB962C8B-B14F-4D97-AF65-F5344CB8AC3E}">
        <p14:creationId xmlns:p14="http://schemas.microsoft.com/office/powerpoint/2010/main" val="1442545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8AE-3EEF-3CB5-0076-D194A61AA89C}"/>
              </a:ext>
            </a:extLst>
          </p:cNvPr>
          <p:cNvSpPr>
            <a:spLocks noGrp="1"/>
          </p:cNvSpPr>
          <p:nvPr>
            <p:ph type="title"/>
          </p:nvPr>
        </p:nvSpPr>
        <p:spPr>
          <a:xfrm>
            <a:off x="838200" y="1143000"/>
            <a:ext cx="10515600" cy="776288"/>
          </a:xfrm>
        </p:spPr>
        <p:txBody>
          <a:bodyPr/>
          <a:lstStyle/>
          <a:p>
            <a:r>
              <a:rPr lang="en-US" dirty="0"/>
              <a:t>Parting Thoughts on the Anadarko Washout</a:t>
            </a:r>
          </a:p>
        </p:txBody>
      </p:sp>
      <p:sp>
        <p:nvSpPr>
          <p:cNvPr id="3" name="Content Placeholder 2">
            <a:extLst>
              <a:ext uri="{FF2B5EF4-FFF2-40B4-BE49-F238E27FC236}">
                <a16:creationId xmlns:a16="http://schemas.microsoft.com/office/drawing/2014/main" id="{B7E9417C-42CA-53D9-C8FE-B23E1973B430}"/>
              </a:ext>
            </a:extLst>
          </p:cNvPr>
          <p:cNvSpPr>
            <a:spLocks noGrp="1"/>
          </p:cNvSpPr>
          <p:nvPr>
            <p:ph idx="1"/>
          </p:nvPr>
        </p:nvSpPr>
        <p:spPr>
          <a:xfrm>
            <a:off x="838200" y="2177143"/>
            <a:ext cx="10515600" cy="3537857"/>
          </a:xfrm>
        </p:spPr>
        <p:txBody>
          <a:bodyPr>
            <a:noAutofit/>
          </a:bodyPr>
          <a:lstStyle/>
          <a:p>
            <a:r>
              <a:rPr lang="en-US" dirty="0"/>
              <a:t>Under the intent of most leases (to produce and sell oil and gas), whether restrictive or permissive, production on the lease </a:t>
            </a:r>
            <a:r>
              <a:rPr lang="en-US" i="1" dirty="0"/>
              <a:t>should</a:t>
            </a:r>
            <a:r>
              <a:rPr lang="en-US" dirty="0"/>
              <a:t> be enough.</a:t>
            </a:r>
          </a:p>
          <a:p>
            <a:r>
              <a:rPr lang="en-US" u="sng" dirty="0"/>
              <a:t>Hot Take</a:t>
            </a:r>
            <a:r>
              <a:rPr lang="en-US" dirty="0"/>
              <a:t>: Co-tenancy creates a common law default operating agreement that provides for an accounting procedure, recoupment of costs, and to indirectly cause the drilling of a well by “farming out” your interest until payout.  Covers just about everything but a risk penalty.</a:t>
            </a:r>
          </a:p>
          <a:p>
            <a:endParaRPr lang="en-US" dirty="0"/>
          </a:p>
          <a:p>
            <a:endParaRPr lang="en-US" dirty="0"/>
          </a:p>
        </p:txBody>
      </p:sp>
      <p:pic>
        <p:nvPicPr>
          <p:cNvPr id="5" name="Graphic 4" descr="Fire with solid fill">
            <a:extLst>
              <a:ext uri="{FF2B5EF4-FFF2-40B4-BE49-F238E27FC236}">
                <a16:creationId xmlns:a16="http://schemas.microsoft.com/office/drawing/2014/main" id="{DD9A46A2-0C9B-613F-5963-ABC831E580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503" y="3429000"/>
            <a:ext cx="914400" cy="914400"/>
          </a:xfrm>
          <a:prstGeom prst="rect">
            <a:avLst/>
          </a:prstGeom>
        </p:spPr>
      </p:pic>
    </p:spTree>
    <p:extLst>
      <p:ext uri="{BB962C8B-B14F-4D97-AF65-F5344CB8AC3E}">
        <p14:creationId xmlns:p14="http://schemas.microsoft.com/office/powerpoint/2010/main" val="249709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4C98-3DCF-A7F3-A8B8-5C48608F0C26}"/>
              </a:ext>
            </a:extLst>
          </p:cNvPr>
          <p:cNvSpPr>
            <a:spLocks noGrp="1"/>
          </p:cNvSpPr>
          <p:nvPr>
            <p:ph type="title"/>
          </p:nvPr>
        </p:nvSpPr>
        <p:spPr>
          <a:xfrm>
            <a:off x="838200" y="1143000"/>
            <a:ext cx="10515600" cy="776288"/>
          </a:xfrm>
        </p:spPr>
        <p:txBody>
          <a:bodyPr/>
          <a:lstStyle/>
          <a:p>
            <a:r>
              <a:rPr lang="en-US" dirty="0"/>
              <a:t>Topics for Discussion</a:t>
            </a:r>
          </a:p>
        </p:txBody>
      </p:sp>
      <p:sp>
        <p:nvSpPr>
          <p:cNvPr id="3" name="Content Placeholder 2">
            <a:extLst>
              <a:ext uri="{FF2B5EF4-FFF2-40B4-BE49-F238E27FC236}">
                <a16:creationId xmlns:a16="http://schemas.microsoft.com/office/drawing/2014/main" id="{92325013-7F93-D058-5877-0646AAED51D8}"/>
              </a:ext>
            </a:extLst>
          </p:cNvPr>
          <p:cNvSpPr>
            <a:spLocks noGrp="1"/>
          </p:cNvSpPr>
          <p:nvPr>
            <p:ph idx="1"/>
          </p:nvPr>
        </p:nvSpPr>
        <p:spPr>
          <a:xfrm>
            <a:off x="838200" y="2177143"/>
            <a:ext cx="10515600" cy="3537857"/>
          </a:xfrm>
        </p:spPr>
        <p:txBody>
          <a:bodyPr>
            <a:normAutofit/>
          </a:bodyPr>
          <a:lstStyle/>
          <a:p>
            <a:r>
              <a:rPr lang="en-US" dirty="0"/>
              <a:t>What needs to be done to keep a lease alive as a non-op working interest owner?</a:t>
            </a:r>
          </a:p>
          <a:p>
            <a:r>
              <a:rPr lang="en-US" dirty="0"/>
              <a:t>Is sharing in the costs, risks, and liabilities of exploration and production enough?</a:t>
            </a:r>
          </a:p>
          <a:p>
            <a:r>
              <a:rPr lang="en-US" dirty="0"/>
              <a:t>Who must produce?</a:t>
            </a:r>
          </a:p>
          <a:p>
            <a:r>
              <a:rPr lang="en-US" dirty="0"/>
              <a:t>Can a non-op working interest be adversely possessed?</a:t>
            </a:r>
          </a:p>
          <a:p>
            <a:endParaRPr lang="en-US" dirty="0"/>
          </a:p>
        </p:txBody>
      </p:sp>
      <p:pic>
        <p:nvPicPr>
          <p:cNvPr id="1026" name="Picture 2" descr="Adverse Possession Law">
            <a:extLst>
              <a:ext uri="{FF2B5EF4-FFF2-40B4-BE49-F238E27FC236}">
                <a16:creationId xmlns:a16="http://schemas.microsoft.com/office/drawing/2014/main" id="{A5165E54-CB4D-6116-4DC0-F9B14FBEC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448" y="4905210"/>
            <a:ext cx="3017850" cy="161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8AE-3EEF-3CB5-0076-D194A61AA89C}"/>
              </a:ext>
            </a:extLst>
          </p:cNvPr>
          <p:cNvSpPr>
            <a:spLocks noGrp="1"/>
          </p:cNvSpPr>
          <p:nvPr>
            <p:ph type="title"/>
          </p:nvPr>
        </p:nvSpPr>
        <p:spPr>
          <a:xfrm>
            <a:off x="838200" y="1143000"/>
            <a:ext cx="10515600" cy="776288"/>
          </a:xfrm>
        </p:spPr>
        <p:txBody>
          <a:bodyPr/>
          <a:lstStyle/>
          <a:p>
            <a:r>
              <a:rPr lang="en-US" dirty="0"/>
              <a:t>Parting Thoughts on the Anadarko Washout (Cont.)</a:t>
            </a:r>
          </a:p>
        </p:txBody>
      </p:sp>
      <p:sp>
        <p:nvSpPr>
          <p:cNvPr id="3" name="Content Placeholder 2">
            <a:extLst>
              <a:ext uri="{FF2B5EF4-FFF2-40B4-BE49-F238E27FC236}">
                <a16:creationId xmlns:a16="http://schemas.microsoft.com/office/drawing/2014/main" id="{B7E9417C-42CA-53D9-C8FE-B23E1973B430}"/>
              </a:ext>
            </a:extLst>
          </p:cNvPr>
          <p:cNvSpPr>
            <a:spLocks noGrp="1"/>
          </p:cNvSpPr>
          <p:nvPr>
            <p:ph idx="1"/>
          </p:nvPr>
        </p:nvSpPr>
        <p:spPr>
          <a:xfrm>
            <a:off x="838200" y="2177143"/>
            <a:ext cx="10515600" cy="3537857"/>
          </a:xfrm>
        </p:spPr>
        <p:txBody>
          <a:bodyPr>
            <a:noAutofit/>
          </a:bodyPr>
          <a:lstStyle/>
          <a:p>
            <a:r>
              <a:rPr lang="en-US" dirty="0"/>
              <a:t>Special limitations should not be broadly read into leases. Must be very clear.</a:t>
            </a:r>
          </a:p>
          <a:p>
            <a:pPr lvl="1"/>
            <a:r>
              <a:rPr lang="en-US" dirty="0"/>
              <a:t>If production must be expressly caused “by the lessee,” is an operating agreement even enough?</a:t>
            </a:r>
          </a:p>
          <a:p>
            <a:pPr lvl="1"/>
            <a:r>
              <a:rPr lang="en-US" dirty="0"/>
              <a:t>Example of clear and unequivocal restrictive clause: “and as long thereafter as oil and gas is produced by the lessee, and if production is caused by anyone other than lessee, even under the terms of an operating agreement, then this lease shall not be extended into its secondary term.” </a:t>
            </a:r>
          </a:p>
          <a:p>
            <a:pPr lvl="2"/>
            <a:r>
              <a:rPr lang="en-US" dirty="0"/>
              <a:t>Seems absurd unless you are trying to bar a particular operator (anti-Chesapeake clause).</a:t>
            </a:r>
          </a:p>
        </p:txBody>
      </p:sp>
    </p:spTree>
    <p:extLst>
      <p:ext uri="{BB962C8B-B14F-4D97-AF65-F5344CB8AC3E}">
        <p14:creationId xmlns:p14="http://schemas.microsoft.com/office/powerpoint/2010/main" val="2560881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8AE-3EEF-3CB5-0076-D194A61AA89C}"/>
              </a:ext>
            </a:extLst>
          </p:cNvPr>
          <p:cNvSpPr>
            <a:spLocks noGrp="1"/>
          </p:cNvSpPr>
          <p:nvPr>
            <p:ph type="title"/>
          </p:nvPr>
        </p:nvSpPr>
        <p:spPr>
          <a:xfrm>
            <a:off x="838200" y="1143000"/>
            <a:ext cx="10515600" cy="776288"/>
          </a:xfrm>
        </p:spPr>
        <p:txBody>
          <a:bodyPr/>
          <a:lstStyle/>
          <a:p>
            <a:r>
              <a:rPr lang="en-US" dirty="0"/>
              <a:t>Thoughts on the Anadarko Washout</a:t>
            </a:r>
          </a:p>
        </p:txBody>
      </p:sp>
      <p:sp>
        <p:nvSpPr>
          <p:cNvPr id="3" name="Content Placeholder 2">
            <a:extLst>
              <a:ext uri="{FF2B5EF4-FFF2-40B4-BE49-F238E27FC236}">
                <a16:creationId xmlns:a16="http://schemas.microsoft.com/office/drawing/2014/main" id="{B7E9417C-42CA-53D9-C8FE-B23E1973B430}"/>
              </a:ext>
            </a:extLst>
          </p:cNvPr>
          <p:cNvSpPr>
            <a:spLocks noGrp="1"/>
          </p:cNvSpPr>
          <p:nvPr>
            <p:ph idx="1"/>
          </p:nvPr>
        </p:nvSpPr>
        <p:spPr>
          <a:xfrm>
            <a:off x="838200" y="2177143"/>
            <a:ext cx="10515600" cy="3537857"/>
          </a:xfrm>
        </p:spPr>
        <p:txBody>
          <a:bodyPr>
            <a:noAutofit/>
          </a:bodyPr>
          <a:lstStyle/>
          <a:p>
            <a:r>
              <a:rPr lang="en-US" dirty="0"/>
              <a:t>Not allowing for a default </a:t>
            </a:r>
            <a:r>
              <a:rPr lang="en-US" i="1" dirty="0"/>
              <a:t>or</a:t>
            </a:r>
            <a:r>
              <a:rPr lang="en-US" dirty="0"/>
              <a:t> constructive operating agreement sets the stage for bad faith working interest washouts. But beware relying on these holdings for now.</a:t>
            </a:r>
          </a:p>
          <a:p>
            <a:pPr lvl="1"/>
            <a:r>
              <a:rPr lang="en-US" dirty="0"/>
              <a:t>Anadarko collected JIBs then washed out the lease.</a:t>
            </a:r>
          </a:p>
          <a:p>
            <a:pPr lvl="1"/>
            <a:r>
              <a:rPr lang="en-US" dirty="0"/>
              <a:t>Well-capitalized operators can withhold operating agreements and non-ops have no recourse.</a:t>
            </a:r>
          </a:p>
          <a:p>
            <a:pPr lvl="1"/>
            <a:r>
              <a:rPr lang="en-US" dirty="0"/>
              <a:t>Common situation. Calls into question the validity of thousands of existing non-operated leases in Texas that were not allowed to participate in development operations. – </a:t>
            </a:r>
            <a:r>
              <a:rPr lang="en-US" i="1" dirty="0"/>
              <a:t>Durrett</a:t>
            </a:r>
            <a:r>
              <a:rPr lang="en-US" dirty="0"/>
              <a:t>.</a:t>
            </a:r>
          </a:p>
        </p:txBody>
      </p:sp>
    </p:spTree>
    <p:extLst>
      <p:ext uri="{BB962C8B-B14F-4D97-AF65-F5344CB8AC3E}">
        <p14:creationId xmlns:p14="http://schemas.microsoft.com/office/powerpoint/2010/main" val="2273314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8AE-3EEF-3CB5-0076-D194A61AA89C}"/>
              </a:ext>
            </a:extLst>
          </p:cNvPr>
          <p:cNvSpPr>
            <a:spLocks noGrp="1"/>
          </p:cNvSpPr>
          <p:nvPr>
            <p:ph type="title"/>
          </p:nvPr>
        </p:nvSpPr>
        <p:spPr>
          <a:xfrm>
            <a:off x="838200" y="1143000"/>
            <a:ext cx="10515600" cy="776288"/>
          </a:xfrm>
        </p:spPr>
        <p:txBody>
          <a:bodyPr/>
          <a:lstStyle/>
          <a:p>
            <a:r>
              <a:rPr lang="en-US" dirty="0"/>
              <a:t>Thoughts on the Anadarko Washout (Cont.)</a:t>
            </a:r>
          </a:p>
        </p:txBody>
      </p:sp>
      <p:sp>
        <p:nvSpPr>
          <p:cNvPr id="3" name="Content Placeholder 2">
            <a:extLst>
              <a:ext uri="{FF2B5EF4-FFF2-40B4-BE49-F238E27FC236}">
                <a16:creationId xmlns:a16="http://schemas.microsoft.com/office/drawing/2014/main" id="{B7E9417C-42CA-53D9-C8FE-B23E1973B430}"/>
              </a:ext>
            </a:extLst>
          </p:cNvPr>
          <p:cNvSpPr>
            <a:spLocks noGrp="1"/>
          </p:cNvSpPr>
          <p:nvPr>
            <p:ph idx="1"/>
          </p:nvPr>
        </p:nvSpPr>
        <p:spPr>
          <a:xfrm>
            <a:off x="838200" y="2177143"/>
            <a:ext cx="10515600" cy="3537857"/>
          </a:xfrm>
        </p:spPr>
        <p:txBody>
          <a:bodyPr>
            <a:noAutofit/>
          </a:bodyPr>
          <a:lstStyle/>
          <a:p>
            <a:r>
              <a:rPr lang="en-US" dirty="0"/>
              <a:t>The solution seems to be that every operator must drill their own well.</a:t>
            </a:r>
          </a:p>
          <a:p>
            <a:pPr lvl="1"/>
            <a:r>
              <a:rPr lang="en-US" dirty="0"/>
              <a:t>Leads to overdrilling and inefficient production.</a:t>
            </a:r>
          </a:p>
          <a:p>
            <a:pPr lvl="1"/>
            <a:r>
              <a:rPr lang="en-US" dirty="0"/>
              <a:t>Runs afoul of the public policy towards preventing physical and economic waste maximizing production and protecting the correlative rights of lessees.</a:t>
            </a:r>
          </a:p>
          <a:p>
            <a:pPr lvl="1"/>
            <a:r>
              <a:rPr lang="en-US" dirty="0"/>
              <a:t>Oddly in </a:t>
            </a:r>
            <a:r>
              <a:rPr lang="en-US" i="1" dirty="0"/>
              <a:t>favor</a:t>
            </a:r>
            <a:r>
              <a:rPr lang="en-US" dirty="0"/>
              <a:t> of washouts and lease forfeiture for Texas courts.</a:t>
            </a:r>
          </a:p>
          <a:p>
            <a:endParaRPr lang="en-US" dirty="0"/>
          </a:p>
          <a:p>
            <a:endParaRPr lang="en-US" dirty="0"/>
          </a:p>
        </p:txBody>
      </p:sp>
    </p:spTree>
    <p:extLst>
      <p:ext uri="{BB962C8B-B14F-4D97-AF65-F5344CB8AC3E}">
        <p14:creationId xmlns:p14="http://schemas.microsoft.com/office/powerpoint/2010/main" val="581685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9A8B-EBCF-15AA-CCD6-EB9234571A57}"/>
              </a:ext>
            </a:extLst>
          </p:cNvPr>
          <p:cNvSpPr>
            <a:spLocks noGrp="1"/>
          </p:cNvSpPr>
          <p:nvPr>
            <p:ph type="title"/>
          </p:nvPr>
        </p:nvSpPr>
        <p:spPr>
          <a:xfrm>
            <a:off x="838200" y="1143000"/>
            <a:ext cx="10515600" cy="776288"/>
          </a:xfrm>
        </p:spPr>
        <p:txBody>
          <a:bodyPr>
            <a:normAutofit fontScale="90000"/>
          </a:bodyPr>
          <a:lstStyle/>
          <a:p>
            <a:r>
              <a:rPr lang="en-US" dirty="0"/>
              <a:t>Summary: Where do we stand in the wake of </a:t>
            </a:r>
            <a:r>
              <a:rPr lang="en-US" i="1" dirty="0"/>
              <a:t>Cimarex</a:t>
            </a:r>
            <a:r>
              <a:rPr lang="en-US" dirty="0"/>
              <a:t> and </a:t>
            </a:r>
            <a:r>
              <a:rPr lang="en-US" i="1" dirty="0"/>
              <a:t>Cromwell</a:t>
            </a:r>
            <a:r>
              <a:rPr lang="en-US" dirty="0"/>
              <a:t>?​</a:t>
            </a:r>
          </a:p>
        </p:txBody>
      </p:sp>
      <p:sp>
        <p:nvSpPr>
          <p:cNvPr id="5" name="Content Placeholder 4">
            <a:extLst>
              <a:ext uri="{FF2B5EF4-FFF2-40B4-BE49-F238E27FC236}">
                <a16:creationId xmlns:a16="http://schemas.microsoft.com/office/drawing/2014/main" id="{9D45BA21-56FF-AC8E-E3E3-65EEA2B6DDC8}"/>
              </a:ext>
            </a:extLst>
          </p:cNvPr>
          <p:cNvSpPr>
            <a:spLocks noGrp="1"/>
          </p:cNvSpPr>
          <p:nvPr>
            <p:ph idx="1"/>
          </p:nvPr>
        </p:nvSpPr>
        <p:spPr>
          <a:xfrm>
            <a:off x="838200" y="2177143"/>
            <a:ext cx="10515600" cy="3537857"/>
          </a:xfrm>
        </p:spPr>
        <p:txBody>
          <a:bodyPr>
            <a:noAutofit/>
          </a:bodyPr>
          <a:lstStyle/>
          <a:p>
            <a:r>
              <a:rPr lang="en-US" sz="2400" dirty="0"/>
              <a:t>All eyes are on the Texas Supreme Court​</a:t>
            </a:r>
          </a:p>
          <a:p>
            <a:r>
              <a:rPr lang="en-US" sz="2400" dirty="0"/>
              <a:t>Forces every operator to drill its own well to maintain its leases if one party withholds an operating agreement. Does not prevent waste.​</a:t>
            </a:r>
          </a:p>
          <a:p>
            <a:r>
              <a:rPr lang="en-US" sz="2400" dirty="0"/>
              <a:t>The current law is ripe for abusive tactics. Anadarko flat refused to circulate a JOA.​</a:t>
            </a:r>
          </a:p>
          <a:p>
            <a:r>
              <a:rPr lang="en-US" sz="2400" dirty="0"/>
              <a:t>The habendum clause merely required production in paying quantities, which has occurred. ​</a:t>
            </a:r>
          </a:p>
          <a:p>
            <a:r>
              <a:rPr lang="en-US" sz="2400" dirty="0"/>
              <a:t>Savvy mineral owner could collect royalty until payout, then cancel lease and fully participate (or collect a new bonus). ​</a:t>
            </a:r>
          </a:p>
          <a:p>
            <a:endParaRPr lang="en-US" sz="2400" dirty="0"/>
          </a:p>
        </p:txBody>
      </p:sp>
      <p:pic>
        <p:nvPicPr>
          <p:cNvPr id="8" name="Picture 2" descr="A logo with a star and scales of justice&#10;&#10;Description automatically generated">
            <a:extLst>
              <a:ext uri="{FF2B5EF4-FFF2-40B4-BE49-F238E27FC236}">
                <a16:creationId xmlns:a16="http://schemas.microsoft.com/office/drawing/2014/main" id="{4165A666-B72E-8A7A-98B1-AD1819A235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9403" y="3086490"/>
            <a:ext cx="1374734" cy="1374734"/>
          </a:xfrm>
          <a:prstGeom prst="rect">
            <a:avLst/>
          </a:prstGeom>
          <a:noFill/>
        </p:spPr>
      </p:pic>
    </p:spTree>
    <p:extLst>
      <p:ext uri="{BB962C8B-B14F-4D97-AF65-F5344CB8AC3E}">
        <p14:creationId xmlns:p14="http://schemas.microsoft.com/office/powerpoint/2010/main" val="3143881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0AFF-2BF4-AA17-8F19-3446BF7E6973}"/>
              </a:ext>
            </a:extLst>
          </p:cNvPr>
          <p:cNvSpPr>
            <a:spLocks noGrp="1"/>
          </p:cNvSpPr>
          <p:nvPr>
            <p:ph type="title"/>
          </p:nvPr>
        </p:nvSpPr>
        <p:spPr/>
        <p:txBody>
          <a:bodyPr/>
          <a:lstStyle/>
          <a:p>
            <a:r>
              <a:rPr lang="en-US"/>
              <a:t>Avoiding the Anadarko Washout</a:t>
            </a:r>
            <a:endParaRPr lang="en-US" dirty="0"/>
          </a:p>
        </p:txBody>
      </p:sp>
      <p:sp>
        <p:nvSpPr>
          <p:cNvPr id="3" name="Content Placeholder 2">
            <a:extLst>
              <a:ext uri="{FF2B5EF4-FFF2-40B4-BE49-F238E27FC236}">
                <a16:creationId xmlns:a16="http://schemas.microsoft.com/office/drawing/2014/main" id="{CD6106FB-50AD-A3F8-DD3B-1BC5B84E290B}"/>
              </a:ext>
            </a:extLst>
          </p:cNvPr>
          <p:cNvSpPr>
            <a:spLocks noGrp="1"/>
          </p:cNvSpPr>
          <p:nvPr>
            <p:ph idx="1"/>
          </p:nvPr>
        </p:nvSpPr>
        <p:spPr/>
        <p:txBody>
          <a:bodyPr>
            <a:noAutofit/>
          </a:bodyPr>
          <a:lstStyle/>
          <a:p>
            <a:r>
              <a:rPr lang="en-US" sz="2400" dirty="0"/>
              <a:t>The El Paso Court has not recognized constructive operating through participating in costs, risks, and liabilities without a JOA.</a:t>
            </a:r>
          </a:p>
          <a:p>
            <a:r>
              <a:rPr lang="en-US" sz="2400" u="sng" dirty="0"/>
              <a:t>Gold Standard</a:t>
            </a:r>
            <a:r>
              <a:rPr lang="en-US" sz="2400" dirty="0"/>
              <a:t>: Lessees will be better off making sure they </a:t>
            </a:r>
            <a:r>
              <a:rPr lang="en-US" sz="2400" b="1" u="sng" dirty="0"/>
              <a:t>sign a valid operating agreement</a:t>
            </a:r>
            <a:r>
              <a:rPr lang="en-US" sz="2400" dirty="0"/>
              <a:t> before their primary term lapses to avoid their leases terminating.</a:t>
            </a:r>
          </a:p>
          <a:p>
            <a:r>
              <a:rPr lang="en-US" sz="2400" dirty="0"/>
              <a:t>Amend your lease form to state that </a:t>
            </a:r>
            <a:r>
              <a:rPr lang="en-US" sz="2400" b="1" u="sng" dirty="0"/>
              <a:t>any production</a:t>
            </a:r>
            <a:r>
              <a:rPr lang="en-US" sz="2400" dirty="0"/>
              <a:t> is sufficient to extend your lease (without regard to the party that caused production)</a:t>
            </a:r>
          </a:p>
          <a:p>
            <a:r>
              <a:rPr lang="en-US" sz="2400" dirty="0"/>
              <a:t>Remember: Most states make forced pooling available, but not TX. Could this open the door in other states to refuse to force pool or circulate an operating agreement?</a:t>
            </a:r>
          </a:p>
          <a:p>
            <a:endParaRPr lang="en-US" sz="2400" dirty="0"/>
          </a:p>
        </p:txBody>
      </p:sp>
    </p:spTree>
    <p:extLst>
      <p:ext uri="{BB962C8B-B14F-4D97-AF65-F5344CB8AC3E}">
        <p14:creationId xmlns:p14="http://schemas.microsoft.com/office/powerpoint/2010/main" val="3755485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240228-DBD7-ED6F-BA01-168B27F3C73B}"/>
              </a:ext>
            </a:extLst>
          </p:cNvPr>
          <p:cNvSpPr>
            <a:spLocks noGrp="1"/>
          </p:cNvSpPr>
          <p:nvPr>
            <p:ph type="title"/>
          </p:nvPr>
        </p:nvSpPr>
        <p:spPr>
          <a:xfrm>
            <a:off x="838200" y="1143000"/>
            <a:ext cx="10515600" cy="776288"/>
          </a:xfrm>
        </p:spPr>
        <p:txBody>
          <a:bodyPr/>
          <a:lstStyle/>
          <a:p>
            <a:r>
              <a:rPr lang="en-US" i="1" dirty="0"/>
              <a:t>PBEX v. Dorchester</a:t>
            </a:r>
          </a:p>
        </p:txBody>
      </p:sp>
      <p:sp>
        <p:nvSpPr>
          <p:cNvPr id="3" name="Content Placeholder 2">
            <a:extLst>
              <a:ext uri="{FF2B5EF4-FFF2-40B4-BE49-F238E27FC236}">
                <a16:creationId xmlns:a16="http://schemas.microsoft.com/office/drawing/2014/main" id="{F49E234F-8644-5A9C-3350-0BCBFEAB9F24}"/>
              </a:ext>
            </a:extLst>
          </p:cNvPr>
          <p:cNvSpPr>
            <a:spLocks noGrp="1"/>
          </p:cNvSpPr>
          <p:nvPr>
            <p:ph idx="1"/>
          </p:nvPr>
        </p:nvSpPr>
        <p:spPr>
          <a:xfrm>
            <a:off x="838200" y="2177143"/>
            <a:ext cx="10515600" cy="3537857"/>
          </a:xfrm>
        </p:spPr>
        <p:txBody>
          <a:bodyPr/>
          <a:lstStyle/>
          <a:p>
            <a:r>
              <a:rPr lang="en-US" i="1" dirty="0"/>
              <a:t>PBEX II, LLC v. Dorchester Minerals, L.P.</a:t>
            </a:r>
            <a:r>
              <a:rPr lang="en-US" dirty="0"/>
              <a:t>, 670 S.W.3d 374 (Tex. App. —Amarillo 2023, pet. filed).​</a:t>
            </a:r>
          </a:p>
          <a:p>
            <a:r>
              <a:rPr lang="en-US" dirty="0"/>
              <a:t>​​</a:t>
            </a:r>
            <a:r>
              <a:rPr lang="en-US" b="1" u="sng" dirty="0"/>
              <a:t>Facts:</a:t>
            </a:r>
            <a:r>
              <a:rPr lang="en-US" dirty="0"/>
              <a:t> In 1983, </a:t>
            </a:r>
            <a:r>
              <a:rPr lang="en-US" b="1" dirty="0" err="1"/>
              <a:t>Felmont</a:t>
            </a:r>
            <a:r>
              <a:rPr lang="en-US" dirty="0"/>
              <a:t> Oil Company owned a 25% working interest in Midland County and signed a JOA with other working interest owners naming </a:t>
            </a:r>
            <a:r>
              <a:rPr lang="en-US" b="1" dirty="0"/>
              <a:t>Santa Fe</a:t>
            </a:r>
            <a:r>
              <a:rPr lang="en-US" dirty="0"/>
              <a:t> Minerals, Inc. as Operator. Two Wells began producing.​</a:t>
            </a:r>
          </a:p>
        </p:txBody>
      </p:sp>
    </p:spTree>
    <p:extLst>
      <p:ext uri="{BB962C8B-B14F-4D97-AF65-F5344CB8AC3E}">
        <p14:creationId xmlns:p14="http://schemas.microsoft.com/office/powerpoint/2010/main" val="75663838"/>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B5BE-A35C-BC35-E596-DDFF3CE74C4B}"/>
              </a:ext>
            </a:extLst>
          </p:cNvPr>
          <p:cNvSpPr>
            <a:spLocks noGrp="1"/>
          </p:cNvSpPr>
          <p:nvPr>
            <p:ph type="title"/>
          </p:nvPr>
        </p:nvSpPr>
        <p:spPr/>
        <p:txBody>
          <a:bodyPr/>
          <a:lstStyle/>
          <a:p>
            <a:r>
              <a:rPr lang="en-US" i="1" dirty="0"/>
              <a:t>PBEX v. Dorchester </a:t>
            </a:r>
            <a:r>
              <a:rPr lang="en-US" dirty="0"/>
              <a:t>(Cont.)</a:t>
            </a:r>
          </a:p>
        </p:txBody>
      </p:sp>
      <p:sp>
        <p:nvSpPr>
          <p:cNvPr id="3" name="Content Placeholder 2">
            <a:extLst>
              <a:ext uri="{FF2B5EF4-FFF2-40B4-BE49-F238E27FC236}">
                <a16:creationId xmlns:a16="http://schemas.microsoft.com/office/drawing/2014/main" id="{06F3C6BB-F6CE-825D-5CF2-9992A7BAC29D}"/>
              </a:ext>
            </a:extLst>
          </p:cNvPr>
          <p:cNvSpPr>
            <a:spLocks noGrp="1"/>
          </p:cNvSpPr>
          <p:nvPr>
            <p:ph idx="1"/>
          </p:nvPr>
        </p:nvSpPr>
        <p:spPr/>
        <p:txBody>
          <a:bodyPr/>
          <a:lstStyle/>
          <a:p>
            <a:r>
              <a:rPr lang="en-US" u="sng" dirty="0"/>
              <a:t>1989</a:t>
            </a:r>
            <a:r>
              <a:rPr lang="en-US" dirty="0"/>
              <a:t>: </a:t>
            </a:r>
            <a:r>
              <a:rPr lang="en-US" b="1" dirty="0"/>
              <a:t>Torch</a:t>
            </a:r>
            <a:r>
              <a:rPr lang="en-US" dirty="0"/>
              <a:t> Oil &amp; Gas succeeds to </a:t>
            </a:r>
            <a:r>
              <a:rPr lang="en-US" dirty="0" err="1"/>
              <a:t>Felmont’s</a:t>
            </a:r>
            <a:r>
              <a:rPr lang="en-US" dirty="0"/>
              <a:t> non-op interest.​</a:t>
            </a:r>
          </a:p>
          <a:p>
            <a:r>
              <a:rPr lang="en-US" u="sng" dirty="0"/>
              <a:t>May 1990</a:t>
            </a:r>
            <a:r>
              <a:rPr lang="en-US" dirty="0"/>
              <a:t>: Torch </a:t>
            </a:r>
            <a:r>
              <a:rPr lang="en-US" i="1" dirty="0"/>
              <a:t>apparently</a:t>
            </a:r>
            <a:r>
              <a:rPr lang="en-US" dirty="0"/>
              <a:t> conveys its interest to SASI Minerals and </a:t>
            </a:r>
            <a:r>
              <a:rPr lang="en-US" dirty="0" err="1"/>
              <a:t>Baytech</a:t>
            </a:r>
            <a:r>
              <a:rPr lang="en-US" dirty="0"/>
              <a:t>, Inc. No assignment is recorded, but Santa Fe is “made aware” of this change. ​</a:t>
            </a:r>
          </a:p>
          <a:p>
            <a:r>
              <a:rPr lang="en-US" u="sng" dirty="0"/>
              <a:t>October 1990</a:t>
            </a:r>
            <a:r>
              <a:rPr lang="en-US" dirty="0"/>
              <a:t>: Santa Fe Minerals (JOA operator) issues a new D/O confirming Torch’s interest as 0%, and Torch signs it.​</a:t>
            </a:r>
          </a:p>
          <a:p>
            <a:r>
              <a:rPr lang="en-US" dirty="0"/>
              <a:t>SASI and </a:t>
            </a:r>
            <a:r>
              <a:rPr lang="en-US" dirty="0" err="1"/>
              <a:t>Baytech’s</a:t>
            </a:r>
            <a:r>
              <a:rPr lang="en-US" dirty="0"/>
              <a:t> interest later vest in </a:t>
            </a:r>
            <a:r>
              <a:rPr lang="en-US" b="1" dirty="0"/>
              <a:t>Dorchester</a:t>
            </a:r>
            <a:r>
              <a:rPr lang="en-US" dirty="0"/>
              <a:t> Minerals.​</a:t>
            </a:r>
          </a:p>
        </p:txBody>
      </p:sp>
    </p:spTree>
    <p:extLst>
      <p:ext uri="{BB962C8B-B14F-4D97-AF65-F5344CB8AC3E}">
        <p14:creationId xmlns:p14="http://schemas.microsoft.com/office/powerpoint/2010/main" val="729696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5498-F0C7-C847-0BF4-46DD53623F9A}"/>
              </a:ext>
            </a:extLst>
          </p:cNvPr>
          <p:cNvSpPr>
            <a:spLocks noGrp="1"/>
          </p:cNvSpPr>
          <p:nvPr>
            <p:ph type="title"/>
          </p:nvPr>
        </p:nvSpPr>
        <p:spPr/>
        <p:txBody>
          <a:bodyPr/>
          <a:lstStyle/>
          <a:p>
            <a:r>
              <a:rPr lang="en-US" i="1" dirty="0"/>
              <a:t>PBEX v. Dorchester </a:t>
            </a:r>
            <a:r>
              <a:rPr lang="en-US" dirty="0"/>
              <a:t>(Cont.)</a:t>
            </a:r>
          </a:p>
        </p:txBody>
      </p:sp>
      <p:sp>
        <p:nvSpPr>
          <p:cNvPr id="3" name="Content Placeholder 2">
            <a:extLst>
              <a:ext uri="{FF2B5EF4-FFF2-40B4-BE49-F238E27FC236}">
                <a16:creationId xmlns:a16="http://schemas.microsoft.com/office/drawing/2014/main" id="{EE1EE0C1-AF89-7914-92C6-063F009F405A}"/>
              </a:ext>
            </a:extLst>
          </p:cNvPr>
          <p:cNvSpPr>
            <a:spLocks noGrp="1"/>
          </p:cNvSpPr>
          <p:nvPr>
            <p:ph idx="1"/>
          </p:nvPr>
        </p:nvSpPr>
        <p:spPr/>
        <p:txBody>
          <a:bodyPr>
            <a:noAutofit/>
          </a:bodyPr>
          <a:lstStyle/>
          <a:p>
            <a:pPr algn="just"/>
            <a:r>
              <a:rPr lang="en-US" sz="2400" dirty="0"/>
              <a:t>From May 1990 through September 2016 (26 years), Dorchester acts as a non-op under the JOA.</a:t>
            </a:r>
          </a:p>
          <a:p>
            <a:pPr lvl="1" algn="just"/>
            <a:r>
              <a:rPr lang="en-US" sz="2000" dirty="0"/>
              <a:t>They paid their share of costs of production, shared revenues, paid royalties to lessors, and made elections under the JOA.</a:t>
            </a:r>
          </a:p>
          <a:p>
            <a:pPr lvl="1" algn="just"/>
            <a:r>
              <a:rPr lang="en-US" sz="2000" dirty="0"/>
              <a:t>Torch did nothing to recover title between 1990 and 2016.</a:t>
            </a:r>
          </a:p>
          <a:p>
            <a:pPr algn="just"/>
            <a:r>
              <a:rPr lang="en-US" sz="2400" dirty="0"/>
              <a:t>June 2016: Torch (0%) purports to assign its interest to </a:t>
            </a:r>
            <a:r>
              <a:rPr lang="en-US" sz="2400" b="1" dirty="0"/>
              <a:t>PBEX </a:t>
            </a:r>
            <a:r>
              <a:rPr lang="en-US" sz="2400" dirty="0"/>
              <a:t>II, LLC. </a:t>
            </a:r>
          </a:p>
          <a:p>
            <a:pPr lvl="1" algn="just"/>
            <a:r>
              <a:rPr lang="en-US" sz="2000" dirty="0"/>
              <a:t>Torch sends a letter to Dorchester stating that back in 1990 they had </a:t>
            </a:r>
            <a:r>
              <a:rPr lang="en-US" sz="2000" i="1" dirty="0"/>
              <a:t>mistakenly</a:t>
            </a:r>
            <a:r>
              <a:rPr lang="en-US" sz="2000" dirty="0"/>
              <a:t> notified Santa Fe that Torch assigned its leasehold to Dorchester’s predecessors.</a:t>
            </a:r>
          </a:p>
          <a:p>
            <a:pPr lvl="1" algn="just"/>
            <a:r>
              <a:rPr lang="en-US" sz="2000" dirty="0"/>
              <a:t>Dorchester refused to confirm the correction (obviously) and Torch sued.</a:t>
            </a:r>
          </a:p>
          <a:p>
            <a:pPr lvl="1" algn="just"/>
            <a:r>
              <a:rPr lang="en-US" sz="2000" dirty="0"/>
              <a:t>Was PBEX a bona fide purchaser for value without notice?</a:t>
            </a:r>
          </a:p>
        </p:txBody>
      </p:sp>
    </p:spTree>
    <p:extLst>
      <p:ext uri="{BB962C8B-B14F-4D97-AF65-F5344CB8AC3E}">
        <p14:creationId xmlns:p14="http://schemas.microsoft.com/office/powerpoint/2010/main" val="166899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5498-F0C7-C847-0BF4-46DD53623F9A}"/>
              </a:ext>
            </a:extLst>
          </p:cNvPr>
          <p:cNvSpPr>
            <a:spLocks noGrp="1"/>
          </p:cNvSpPr>
          <p:nvPr>
            <p:ph type="title"/>
          </p:nvPr>
        </p:nvSpPr>
        <p:spPr>
          <a:xfrm>
            <a:off x="838200" y="1143000"/>
            <a:ext cx="10515600" cy="776288"/>
          </a:xfrm>
        </p:spPr>
        <p:txBody>
          <a:bodyPr/>
          <a:lstStyle/>
          <a:p>
            <a:r>
              <a:rPr lang="en-US" i="1" dirty="0"/>
              <a:t>PBEX v. Dorchester </a:t>
            </a:r>
            <a:r>
              <a:rPr lang="en-US" dirty="0"/>
              <a:t>- Issue</a:t>
            </a:r>
          </a:p>
        </p:txBody>
      </p:sp>
      <p:sp>
        <p:nvSpPr>
          <p:cNvPr id="3" name="Content Placeholder 2">
            <a:extLst>
              <a:ext uri="{FF2B5EF4-FFF2-40B4-BE49-F238E27FC236}">
                <a16:creationId xmlns:a16="http://schemas.microsoft.com/office/drawing/2014/main" id="{EE1EE0C1-AF89-7914-92C6-063F009F405A}"/>
              </a:ext>
            </a:extLst>
          </p:cNvPr>
          <p:cNvSpPr>
            <a:spLocks noGrp="1"/>
          </p:cNvSpPr>
          <p:nvPr>
            <p:ph idx="1"/>
          </p:nvPr>
        </p:nvSpPr>
        <p:spPr>
          <a:xfrm>
            <a:off x="838200" y="2177143"/>
            <a:ext cx="10515600" cy="3537857"/>
          </a:xfrm>
        </p:spPr>
        <p:txBody>
          <a:bodyPr>
            <a:normAutofit fontScale="92500"/>
          </a:bodyPr>
          <a:lstStyle/>
          <a:p>
            <a:r>
              <a:rPr lang="en-US" dirty="0"/>
              <a:t>Issue: Whether, </a:t>
            </a:r>
            <a:r>
              <a:rPr lang="en-US" i="1" dirty="0"/>
              <a:t>regardless</a:t>
            </a:r>
            <a:r>
              <a:rPr lang="en-US" dirty="0"/>
              <a:t> of the existence of a valid conveyance in 1990, Dorchester adversely possessed the non-op working interest of Torch in the Subject Land.</a:t>
            </a:r>
          </a:p>
          <a:p>
            <a:r>
              <a:rPr lang="en-US" dirty="0"/>
              <a:t>In finding Dorchester </a:t>
            </a:r>
            <a:r>
              <a:rPr lang="en-US" i="1" dirty="0"/>
              <a:t>had</a:t>
            </a:r>
            <a:r>
              <a:rPr lang="en-US" dirty="0"/>
              <a:t> divested Torch (and thus PBEX), the court looked to the so-called 25 Year Adverse Possession statute. Three primary questions:</a:t>
            </a:r>
          </a:p>
          <a:p>
            <a:pPr lvl="1"/>
            <a:r>
              <a:rPr lang="en-US" dirty="0"/>
              <a:t>Question 1: Can non-op interests be adversely possessed in Texas?</a:t>
            </a:r>
          </a:p>
          <a:p>
            <a:pPr lvl="1"/>
            <a:r>
              <a:rPr lang="en-US" dirty="0"/>
              <a:t>Question 2: What does it take to adversely possess a non-op interest?</a:t>
            </a:r>
          </a:p>
          <a:p>
            <a:pPr lvl="1"/>
            <a:r>
              <a:rPr lang="en-US" dirty="0"/>
              <a:t>Question 3: Does going “non-consent” interrupt continuous possession? </a:t>
            </a:r>
          </a:p>
        </p:txBody>
      </p:sp>
    </p:spTree>
    <p:extLst>
      <p:ext uri="{BB962C8B-B14F-4D97-AF65-F5344CB8AC3E}">
        <p14:creationId xmlns:p14="http://schemas.microsoft.com/office/powerpoint/2010/main" val="388495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626B3-C336-4606-1AD3-BCF21CB14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58D5A-3D8E-EAB6-D70B-4E722F88481B}"/>
              </a:ext>
            </a:extLst>
          </p:cNvPr>
          <p:cNvSpPr>
            <a:spLocks noGrp="1"/>
          </p:cNvSpPr>
          <p:nvPr>
            <p:ph type="title"/>
          </p:nvPr>
        </p:nvSpPr>
        <p:spPr>
          <a:xfrm>
            <a:off x="838200" y="1143000"/>
            <a:ext cx="10515600" cy="776288"/>
          </a:xfrm>
        </p:spPr>
        <p:txBody>
          <a:bodyPr/>
          <a:lstStyle/>
          <a:p>
            <a:r>
              <a:rPr lang="en-US" dirty="0"/>
              <a:t>Definitions: Texas Adverse Possession (Elements)</a:t>
            </a:r>
          </a:p>
        </p:txBody>
      </p:sp>
      <p:sp>
        <p:nvSpPr>
          <p:cNvPr id="3" name="Content Placeholder 2">
            <a:extLst>
              <a:ext uri="{FF2B5EF4-FFF2-40B4-BE49-F238E27FC236}">
                <a16:creationId xmlns:a16="http://schemas.microsoft.com/office/drawing/2014/main" id="{D2A4F077-FBAD-089D-DF78-EB8440E12EBC}"/>
              </a:ext>
            </a:extLst>
          </p:cNvPr>
          <p:cNvSpPr>
            <a:spLocks noGrp="1"/>
          </p:cNvSpPr>
          <p:nvPr>
            <p:ph idx="1"/>
          </p:nvPr>
        </p:nvSpPr>
        <p:spPr>
          <a:xfrm>
            <a:off x="838200" y="2177143"/>
            <a:ext cx="10515600" cy="3537857"/>
          </a:xfrm>
        </p:spPr>
        <p:txBody>
          <a:bodyPr/>
          <a:lstStyle/>
          <a:p>
            <a:r>
              <a:rPr lang="en-US" dirty="0"/>
              <a:t>Actual, physical entry.</a:t>
            </a:r>
          </a:p>
          <a:p>
            <a:r>
              <a:rPr lang="en-US" dirty="0"/>
              <a:t>Exclusive possession.</a:t>
            </a:r>
          </a:p>
          <a:p>
            <a:r>
              <a:rPr lang="en-US" dirty="0"/>
              <a:t>Adverse (hostile) under claim of right</a:t>
            </a:r>
          </a:p>
          <a:p>
            <a:r>
              <a:rPr lang="en-US" dirty="0"/>
              <a:t>Open and notorious possession.</a:t>
            </a:r>
          </a:p>
          <a:p>
            <a:r>
              <a:rPr lang="en-US" dirty="0"/>
              <a:t>Continuous for the statutory period.</a:t>
            </a:r>
          </a:p>
          <a:p>
            <a:pPr lvl="1"/>
            <a:r>
              <a:rPr lang="en-US" dirty="0"/>
              <a:t>TX allows tacking.</a:t>
            </a:r>
          </a:p>
          <a:p>
            <a:pPr lvl="1"/>
            <a:r>
              <a:rPr lang="en-US" dirty="0"/>
              <a:t>Usually 10 years. Sometimes 3 years, 5 years, 25 years.</a:t>
            </a:r>
          </a:p>
        </p:txBody>
      </p:sp>
    </p:spTree>
    <p:extLst>
      <p:ext uri="{BB962C8B-B14F-4D97-AF65-F5344CB8AC3E}">
        <p14:creationId xmlns:p14="http://schemas.microsoft.com/office/powerpoint/2010/main" val="119338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E537-672C-BAAC-3C45-9F2BEE2D4CF7}"/>
              </a:ext>
            </a:extLst>
          </p:cNvPr>
          <p:cNvSpPr>
            <a:spLocks noGrp="1"/>
          </p:cNvSpPr>
          <p:nvPr>
            <p:ph type="title"/>
          </p:nvPr>
        </p:nvSpPr>
        <p:spPr/>
        <p:txBody>
          <a:bodyPr>
            <a:normAutofit/>
          </a:bodyPr>
          <a:lstStyle/>
          <a:p>
            <a:r>
              <a:rPr lang="en-US" dirty="0"/>
              <a:t>Definitions: Joint Operating Agreements​</a:t>
            </a:r>
          </a:p>
        </p:txBody>
      </p:sp>
      <p:sp>
        <p:nvSpPr>
          <p:cNvPr id="5" name="Content Placeholder 4">
            <a:extLst>
              <a:ext uri="{FF2B5EF4-FFF2-40B4-BE49-F238E27FC236}">
                <a16:creationId xmlns:a16="http://schemas.microsoft.com/office/drawing/2014/main" id="{270383C0-CDA5-DA83-C50D-F5F0415EE49B}"/>
              </a:ext>
            </a:extLst>
          </p:cNvPr>
          <p:cNvSpPr>
            <a:spLocks noGrp="1"/>
          </p:cNvSpPr>
          <p:nvPr>
            <p:ph idx="1"/>
          </p:nvPr>
        </p:nvSpPr>
        <p:spPr/>
        <p:txBody>
          <a:bodyPr>
            <a:normAutofit/>
          </a:bodyPr>
          <a:lstStyle/>
          <a:p>
            <a:r>
              <a:rPr lang="en-US" dirty="0"/>
              <a:t>Lessees join together and designate one to act as operator and conduct drilling operations. Helpful because it prevents joint and several liability​.</a:t>
            </a:r>
          </a:p>
          <a:p>
            <a:r>
              <a:rPr lang="en-US" dirty="0"/>
              <a:t>Includes an agreement to share in the expense of development and should describe the proportionate costs and liabilities to be shared by the parties​.</a:t>
            </a:r>
          </a:p>
          <a:p>
            <a:endParaRPr lang="en-US" dirty="0"/>
          </a:p>
        </p:txBody>
      </p:sp>
    </p:spTree>
    <p:extLst>
      <p:ext uri="{BB962C8B-B14F-4D97-AF65-F5344CB8AC3E}">
        <p14:creationId xmlns:p14="http://schemas.microsoft.com/office/powerpoint/2010/main" val="3999145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EC5-BC29-4171-DB6E-607215561984}"/>
              </a:ext>
            </a:extLst>
          </p:cNvPr>
          <p:cNvSpPr>
            <a:spLocks noGrp="1"/>
          </p:cNvSpPr>
          <p:nvPr>
            <p:ph type="title"/>
          </p:nvPr>
        </p:nvSpPr>
        <p:spPr>
          <a:xfrm>
            <a:off x="838200" y="1143000"/>
            <a:ext cx="10515600" cy="776288"/>
          </a:xfrm>
        </p:spPr>
        <p:txBody>
          <a:bodyPr/>
          <a:lstStyle/>
          <a:p>
            <a:r>
              <a:rPr lang="en-US" dirty="0"/>
              <a:t>Can Non-Op Interests be Adversely Possessed?</a:t>
            </a:r>
          </a:p>
        </p:txBody>
      </p:sp>
      <p:sp>
        <p:nvSpPr>
          <p:cNvPr id="3" name="Content Placeholder 2">
            <a:extLst>
              <a:ext uri="{FF2B5EF4-FFF2-40B4-BE49-F238E27FC236}">
                <a16:creationId xmlns:a16="http://schemas.microsoft.com/office/drawing/2014/main" id="{A268D8C1-64C3-546A-9846-96E3B53791CE}"/>
              </a:ext>
            </a:extLst>
          </p:cNvPr>
          <p:cNvSpPr>
            <a:spLocks noGrp="1"/>
          </p:cNvSpPr>
          <p:nvPr>
            <p:ph idx="1"/>
          </p:nvPr>
        </p:nvSpPr>
        <p:spPr>
          <a:xfrm>
            <a:off x="838200" y="2177143"/>
            <a:ext cx="10515600" cy="3537857"/>
          </a:xfrm>
        </p:spPr>
        <p:txBody>
          <a:bodyPr>
            <a:normAutofit/>
          </a:bodyPr>
          <a:lstStyle/>
          <a:p>
            <a:r>
              <a:rPr lang="en-US" dirty="0"/>
              <a:t>Torch argues that working interests aren’t </a:t>
            </a:r>
            <a:r>
              <a:rPr lang="en-US" u="sng" dirty="0"/>
              <a:t>possessory</a:t>
            </a:r>
            <a:r>
              <a:rPr lang="en-US" dirty="0"/>
              <a:t> interests in Texas, and thus are not subject to adverse possession.</a:t>
            </a:r>
          </a:p>
          <a:p>
            <a:pPr lvl="1"/>
            <a:r>
              <a:rPr lang="en-US" dirty="0"/>
              <a:t>Court disagrees stating that all working interests are possessory.</a:t>
            </a:r>
          </a:p>
          <a:p>
            <a:pPr lvl="1"/>
            <a:r>
              <a:rPr lang="en-US" dirty="0"/>
              <a:t>There is no distinction between operated or non-operated interests.</a:t>
            </a:r>
          </a:p>
          <a:p>
            <a:endParaRPr lang="en-US" dirty="0"/>
          </a:p>
        </p:txBody>
      </p:sp>
    </p:spTree>
    <p:extLst>
      <p:ext uri="{BB962C8B-B14F-4D97-AF65-F5344CB8AC3E}">
        <p14:creationId xmlns:p14="http://schemas.microsoft.com/office/powerpoint/2010/main" val="3742780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EC5-BC29-4171-DB6E-607215561984}"/>
              </a:ext>
            </a:extLst>
          </p:cNvPr>
          <p:cNvSpPr>
            <a:spLocks noGrp="1"/>
          </p:cNvSpPr>
          <p:nvPr>
            <p:ph type="title"/>
          </p:nvPr>
        </p:nvSpPr>
        <p:spPr>
          <a:xfrm>
            <a:off x="838200" y="1143000"/>
            <a:ext cx="10515600" cy="776288"/>
          </a:xfrm>
        </p:spPr>
        <p:txBody>
          <a:bodyPr/>
          <a:lstStyle/>
          <a:p>
            <a:r>
              <a:rPr lang="en-US" dirty="0"/>
              <a:t>How Do You Adverse Possess a Working Interest?</a:t>
            </a:r>
          </a:p>
        </p:txBody>
      </p:sp>
      <p:sp>
        <p:nvSpPr>
          <p:cNvPr id="3" name="Content Placeholder 2">
            <a:extLst>
              <a:ext uri="{FF2B5EF4-FFF2-40B4-BE49-F238E27FC236}">
                <a16:creationId xmlns:a16="http://schemas.microsoft.com/office/drawing/2014/main" id="{A268D8C1-64C3-546A-9846-96E3B53791CE}"/>
              </a:ext>
            </a:extLst>
          </p:cNvPr>
          <p:cNvSpPr>
            <a:spLocks noGrp="1"/>
          </p:cNvSpPr>
          <p:nvPr>
            <p:ph idx="1"/>
          </p:nvPr>
        </p:nvSpPr>
        <p:spPr>
          <a:xfrm>
            <a:off x="838200" y="2177143"/>
            <a:ext cx="10515600" cy="3537857"/>
          </a:xfrm>
        </p:spPr>
        <p:txBody>
          <a:bodyPr>
            <a:normAutofit/>
          </a:bodyPr>
          <a:lstStyle/>
          <a:p>
            <a:r>
              <a:rPr lang="en-US" dirty="0"/>
              <a:t>Actual visible appropriation of leasehold working interests.</a:t>
            </a:r>
          </a:p>
          <a:p>
            <a:r>
              <a:rPr lang="en-US" dirty="0"/>
              <a:t>Visible appropriation is generally satisfied by oil and gas drilling and production.</a:t>
            </a:r>
          </a:p>
          <a:p>
            <a:r>
              <a:rPr lang="en-US" dirty="0"/>
              <a:t>Although Dorchester </a:t>
            </a:r>
            <a:r>
              <a:rPr lang="en-US" i="1" dirty="0"/>
              <a:t>itself</a:t>
            </a:r>
            <a:r>
              <a:rPr lang="en-US" dirty="0"/>
              <a:t> never set foot on the property, the minerals were drilled and produced by the operator, which satisfies this requirement.</a:t>
            </a:r>
          </a:p>
          <a:p>
            <a:pPr lvl="1"/>
            <a:r>
              <a:rPr lang="en-US" dirty="0"/>
              <a:t>Apparently, an operator can adverse possess the interest of one non-op on behalf of another non-op. Adverse possession by proxy.</a:t>
            </a:r>
          </a:p>
        </p:txBody>
      </p:sp>
    </p:spTree>
    <p:extLst>
      <p:ext uri="{BB962C8B-B14F-4D97-AF65-F5344CB8AC3E}">
        <p14:creationId xmlns:p14="http://schemas.microsoft.com/office/powerpoint/2010/main" val="1071247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EC5-BC29-4171-DB6E-607215561984}"/>
              </a:ext>
            </a:extLst>
          </p:cNvPr>
          <p:cNvSpPr>
            <a:spLocks noGrp="1"/>
          </p:cNvSpPr>
          <p:nvPr>
            <p:ph type="title"/>
          </p:nvPr>
        </p:nvSpPr>
        <p:spPr>
          <a:xfrm>
            <a:off x="838200" y="1143000"/>
            <a:ext cx="10515600" cy="776288"/>
          </a:xfrm>
        </p:spPr>
        <p:txBody>
          <a:bodyPr/>
          <a:lstStyle/>
          <a:p>
            <a:r>
              <a:rPr lang="en-US" dirty="0"/>
              <a:t>Does Going Non-Consent Disrupt Possession?</a:t>
            </a:r>
          </a:p>
        </p:txBody>
      </p:sp>
      <p:sp>
        <p:nvSpPr>
          <p:cNvPr id="3" name="Content Placeholder 2">
            <a:extLst>
              <a:ext uri="{FF2B5EF4-FFF2-40B4-BE49-F238E27FC236}">
                <a16:creationId xmlns:a16="http://schemas.microsoft.com/office/drawing/2014/main" id="{A268D8C1-64C3-546A-9846-96E3B53791CE}"/>
              </a:ext>
            </a:extLst>
          </p:cNvPr>
          <p:cNvSpPr>
            <a:spLocks noGrp="1"/>
          </p:cNvSpPr>
          <p:nvPr>
            <p:ph idx="1"/>
          </p:nvPr>
        </p:nvSpPr>
        <p:spPr>
          <a:xfrm>
            <a:off x="838200" y="2177143"/>
            <a:ext cx="10515600" cy="3537857"/>
          </a:xfrm>
        </p:spPr>
        <p:txBody>
          <a:bodyPr>
            <a:normAutofit/>
          </a:bodyPr>
          <a:lstStyle/>
          <a:p>
            <a:r>
              <a:rPr lang="en-US" dirty="0"/>
              <a:t>Dorchester was at times non-consent in the operations on the Subject Land.</a:t>
            </a:r>
          </a:p>
          <a:p>
            <a:pPr lvl="1"/>
            <a:r>
              <a:rPr lang="en-US" dirty="0"/>
              <a:t>Court finds this does not interrupt “continuous possession.”</a:t>
            </a:r>
          </a:p>
          <a:p>
            <a:pPr lvl="1"/>
            <a:r>
              <a:rPr lang="en-US" dirty="0"/>
              <a:t>Non-consent does not equal a relinquishment of title.</a:t>
            </a:r>
          </a:p>
          <a:p>
            <a:r>
              <a:rPr lang="en-US" dirty="0"/>
              <a:t>Dorchester performed the functions of a WI Owner.</a:t>
            </a:r>
          </a:p>
          <a:p>
            <a:pPr lvl="1"/>
            <a:r>
              <a:rPr lang="en-US" dirty="0"/>
              <a:t>Paid costs, received revenue, paid royalties, made elections, paid taxes, etc.</a:t>
            </a:r>
          </a:p>
          <a:p>
            <a:pPr lvl="1"/>
            <a:r>
              <a:rPr lang="en-US" dirty="0"/>
              <a:t>They performed these functions for longer than the twenty-five years SOL.</a:t>
            </a:r>
          </a:p>
          <a:p>
            <a:pPr lvl="1"/>
            <a:r>
              <a:rPr lang="en-US" dirty="0"/>
              <a:t>Torch had ample time to bring up its claimed ownership but never did.</a:t>
            </a:r>
          </a:p>
          <a:p>
            <a:pPr lvl="1"/>
            <a:endParaRPr lang="en-US" dirty="0"/>
          </a:p>
        </p:txBody>
      </p:sp>
    </p:spTree>
    <p:extLst>
      <p:ext uri="{BB962C8B-B14F-4D97-AF65-F5344CB8AC3E}">
        <p14:creationId xmlns:p14="http://schemas.microsoft.com/office/powerpoint/2010/main" val="212966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BEC5-BC29-4171-DB6E-607215561984}"/>
              </a:ext>
            </a:extLst>
          </p:cNvPr>
          <p:cNvSpPr>
            <a:spLocks noGrp="1"/>
          </p:cNvSpPr>
          <p:nvPr>
            <p:ph type="title"/>
          </p:nvPr>
        </p:nvSpPr>
        <p:spPr>
          <a:xfrm>
            <a:off x="838200" y="1143000"/>
            <a:ext cx="10515600" cy="776288"/>
          </a:xfrm>
        </p:spPr>
        <p:txBody>
          <a:bodyPr/>
          <a:lstStyle/>
          <a:p>
            <a:r>
              <a:rPr lang="en-US" dirty="0"/>
              <a:t>Justice Doss (Strong) Dissent</a:t>
            </a:r>
          </a:p>
        </p:txBody>
      </p:sp>
      <p:sp>
        <p:nvSpPr>
          <p:cNvPr id="3" name="Content Placeholder 2">
            <a:extLst>
              <a:ext uri="{FF2B5EF4-FFF2-40B4-BE49-F238E27FC236}">
                <a16:creationId xmlns:a16="http://schemas.microsoft.com/office/drawing/2014/main" id="{A268D8C1-64C3-546A-9846-96E3B53791CE}"/>
              </a:ext>
            </a:extLst>
          </p:cNvPr>
          <p:cNvSpPr>
            <a:spLocks noGrp="1"/>
          </p:cNvSpPr>
          <p:nvPr>
            <p:ph idx="1"/>
          </p:nvPr>
        </p:nvSpPr>
        <p:spPr>
          <a:xfrm>
            <a:off x="838200" y="2177143"/>
            <a:ext cx="10515600" cy="3537857"/>
          </a:xfrm>
        </p:spPr>
        <p:txBody>
          <a:bodyPr>
            <a:noAutofit/>
          </a:bodyPr>
          <a:lstStyle/>
          <a:p>
            <a:r>
              <a:rPr lang="en-US" sz="2400" dirty="0"/>
              <a:t>Adverse possession should not apply.</a:t>
            </a:r>
          </a:p>
          <a:p>
            <a:pPr lvl="1"/>
            <a:r>
              <a:rPr lang="en-US" sz="2000" dirty="0"/>
              <a:t>Dorchester, as a non-operator, did not actually drill the wells and produce the minerals.</a:t>
            </a:r>
          </a:p>
          <a:p>
            <a:pPr lvl="1"/>
            <a:r>
              <a:rPr lang="en-US" sz="2000" dirty="0"/>
              <a:t>Even if this “appropriation by proxy” theory is sound, continuous possession was interrupted by multiple periods of non-consent between 1990 and 2016.</a:t>
            </a:r>
          </a:p>
          <a:p>
            <a:pPr lvl="1"/>
            <a:r>
              <a:rPr lang="en-US" sz="2000" dirty="0"/>
              <a:t>When a party goes non-consent, they are “deemed” to have relinquished their interest under a JOA until applicable costs and risk penalties are recovered.</a:t>
            </a:r>
          </a:p>
          <a:p>
            <a:r>
              <a:rPr lang="en-US" sz="2400" dirty="0"/>
              <a:t>Note that this appears to be the first reported case in any jurisdiction applying adverse possession to a non-operated working interest.</a:t>
            </a:r>
          </a:p>
        </p:txBody>
      </p:sp>
      <p:sp>
        <p:nvSpPr>
          <p:cNvPr id="5" name="AutoShape 2" descr="New Artifacts Document the Soaring Popularity of Ruth Bader Ginsburg | At  the Smithsonian| Smithsonian Magazine">
            <a:extLst>
              <a:ext uri="{FF2B5EF4-FFF2-40B4-BE49-F238E27FC236}">
                <a16:creationId xmlns:a16="http://schemas.microsoft.com/office/drawing/2014/main" id="{3EFA9E53-15E4-2DB3-444A-D29C6AEC21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New Artifacts Document the Soaring Popularity of Ruth Bader Ginsburg | At  the Smithsonian| Smithsonian Magazine">
            <a:extLst>
              <a:ext uri="{FF2B5EF4-FFF2-40B4-BE49-F238E27FC236}">
                <a16:creationId xmlns:a16="http://schemas.microsoft.com/office/drawing/2014/main" id="{8F9BC0E1-ABD5-2767-5F09-0CE24138DC5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0" descr="New Artifacts Document the Soaring Popularity of Ruth Bader Ginsburg | At  the Smithsonian| Smithsonian Magazine">
            <a:extLst>
              <a:ext uri="{FF2B5EF4-FFF2-40B4-BE49-F238E27FC236}">
                <a16:creationId xmlns:a16="http://schemas.microsoft.com/office/drawing/2014/main" id="{E08253C7-2F63-75A1-ED04-76C5349D2FA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28833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EE7F6D-CEB9-DB1A-B07D-8DEDD48216F5}"/>
              </a:ext>
            </a:extLst>
          </p:cNvPr>
          <p:cNvSpPr>
            <a:spLocks noGrp="1"/>
          </p:cNvSpPr>
          <p:nvPr>
            <p:ph type="title"/>
          </p:nvPr>
        </p:nvSpPr>
        <p:spPr/>
        <p:txBody>
          <a:bodyPr/>
          <a:lstStyle/>
          <a:p>
            <a:r>
              <a:rPr lang="en-US" dirty="0"/>
              <a:t>Points of Interest in Dorchester </a:t>
            </a:r>
          </a:p>
        </p:txBody>
      </p:sp>
      <p:sp>
        <p:nvSpPr>
          <p:cNvPr id="3" name="Content Placeholder 2">
            <a:extLst>
              <a:ext uri="{FF2B5EF4-FFF2-40B4-BE49-F238E27FC236}">
                <a16:creationId xmlns:a16="http://schemas.microsoft.com/office/drawing/2014/main" id="{D9E40224-0E39-FD62-0DFB-63856E87C480}"/>
              </a:ext>
            </a:extLst>
          </p:cNvPr>
          <p:cNvSpPr>
            <a:spLocks noGrp="1"/>
          </p:cNvSpPr>
          <p:nvPr>
            <p:ph idx="1"/>
          </p:nvPr>
        </p:nvSpPr>
        <p:spPr>
          <a:xfrm>
            <a:off x="838200" y="2177143"/>
            <a:ext cx="10515600" cy="3537857"/>
          </a:xfrm>
        </p:spPr>
        <p:txBody>
          <a:bodyPr>
            <a:noAutofit/>
          </a:bodyPr>
          <a:lstStyle/>
          <a:p>
            <a:r>
              <a:rPr lang="en-US" sz="2400" dirty="0"/>
              <a:t>If an operator can adverse possess a non-operating working interest on behalf of another non-op party, are there circumstances where the operator itself could adversely possess a non-operated interest?  ​</a:t>
            </a:r>
          </a:p>
          <a:p>
            <a:r>
              <a:rPr lang="en-US" sz="2400" dirty="0"/>
              <a:t>At what point would the law of </a:t>
            </a:r>
            <a:r>
              <a:rPr lang="en-US" sz="2400" dirty="0" err="1"/>
              <a:t>cotenancy</a:t>
            </a:r>
            <a:r>
              <a:rPr lang="en-US" sz="2400" dirty="0"/>
              <a:t> and the heightened requirements of cotenant ouster potentially apply?  ​</a:t>
            </a:r>
          </a:p>
          <a:p>
            <a:pPr lvl="1"/>
            <a:r>
              <a:rPr lang="en-US" sz="2000" dirty="0"/>
              <a:t>Is the distinction here that one non-op is adversely possessing another non-op’s claim to the same interest?  ​</a:t>
            </a:r>
          </a:p>
          <a:p>
            <a:r>
              <a:rPr lang="en-US" sz="2400" dirty="0"/>
              <a:t>Is this decision at its heart based on equitable principles such as unjust enrichment, detrimental reliance, and estoppel?  ​</a:t>
            </a:r>
          </a:p>
          <a:p>
            <a:pPr lvl="1"/>
            <a:r>
              <a:rPr lang="en-US" sz="2000" dirty="0"/>
              <a:t>Perhaps this case will be ultimately relegated to its somewhat unusual facts. ​</a:t>
            </a:r>
          </a:p>
          <a:p>
            <a:pPr lvl="1"/>
            <a:r>
              <a:rPr lang="en-US" sz="2000" dirty="0"/>
              <a:t>Like the other cases we looked at today, beware relying on this precedent... FOR NOW!​</a:t>
            </a:r>
          </a:p>
          <a:p>
            <a:endParaRPr lang="en-US" sz="2400" dirty="0"/>
          </a:p>
        </p:txBody>
      </p:sp>
    </p:spTree>
    <p:extLst>
      <p:ext uri="{BB962C8B-B14F-4D97-AF65-F5344CB8AC3E}">
        <p14:creationId xmlns:p14="http://schemas.microsoft.com/office/powerpoint/2010/main" val="92196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E537-672C-BAAC-3C45-9F2BEE2D4CF7}"/>
              </a:ext>
            </a:extLst>
          </p:cNvPr>
          <p:cNvSpPr>
            <a:spLocks noGrp="1"/>
          </p:cNvSpPr>
          <p:nvPr>
            <p:ph type="title"/>
          </p:nvPr>
        </p:nvSpPr>
        <p:spPr>
          <a:xfrm>
            <a:off x="838200" y="1143000"/>
            <a:ext cx="10515600" cy="776288"/>
          </a:xfrm>
        </p:spPr>
        <p:txBody>
          <a:bodyPr/>
          <a:lstStyle/>
          <a:p>
            <a:r>
              <a:rPr lang="en-US" dirty="0"/>
              <a:t>Definitions: Joint Operating Agreements​ (Cont.)</a:t>
            </a:r>
          </a:p>
        </p:txBody>
      </p:sp>
      <p:sp>
        <p:nvSpPr>
          <p:cNvPr id="5" name="Content Placeholder 4">
            <a:extLst>
              <a:ext uri="{FF2B5EF4-FFF2-40B4-BE49-F238E27FC236}">
                <a16:creationId xmlns:a16="http://schemas.microsoft.com/office/drawing/2014/main" id="{270383C0-CDA5-DA83-C50D-F5F0415EE49B}"/>
              </a:ext>
            </a:extLst>
          </p:cNvPr>
          <p:cNvSpPr>
            <a:spLocks noGrp="1"/>
          </p:cNvSpPr>
          <p:nvPr>
            <p:ph idx="1"/>
          </p:nvPr>
        </p:nvSpPr>
        <p:spPr>
          <a:xfrm>
            <a:off x="838200" y="2177143"/>
            <a:ext cx="10515600" cy="3537857"/>
          </a:xfrm>
        </p:spPr>
        <p:txBody>
          <a:bodyPr>
            <a:noAutofit/>
          </a:bodyPr>
          <a:lstStyle/>
          <a:p>
            <a:r>
              <a:rPr lang="en-US" dirty="0"/>
              <a:t>If a lessee joins a joint operating agreement with a cotenant engaged in production, that agreement fulfills the lessee’s requirement to cause production and perpetuate the lease​.</a:t>
            </a:r>
          </a:p>
          <a:p>
            <a:r>
              <a:rPr lang="en-US" dirty="0"/>
              <a:t>The other lessee(s) are the non-operated (non-op) interests​.</a:t>
            </a:r>
          </a:p>
          <a:p>
            <a:r>
              <a:rPr lang="en-US" dirty="0"/>
              <a:t>JOAs were – in essence – created to avoid or contract around the default principles of </a:t>
            </a:r>
            <a:r>
              <a:rPr lang="en-US" dirty="0" err="1"/>
              <a:t>cotenancy</a:t>
            </a:r>
            <a:r>
              <a:rPr lang="en-US" dirty="0"/>
              <a:t>, mining partnerships, and joint ventures​.</a:t>
            </a:r>
          </a:p>
          <a:p>
            <a:endParaRPr lang="en-US" dirty="0"/>
          </a:p>
        </p:txBody>
      </p:sp>
    </p:spTree>
    <p:extLst>
      <p:ext uri="{BB962C8B-B14F-4D97-AF65-F5344CB8AC3E}">
        <p14:creationId xmlns:p14="http://schemas.microsoft.com/office/powerpoint/2010/main" val="372308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E537-672C-BAAC-3C45-9F2BEE2D4CF7}"/>
              </a:ext>
            </a:extLst>
          </p:cNvPr>
          <p:cNvSpPr>
            <a:spLocks noGrp="1"/>
          </p:cNvSpPr>
          <p:nvPr>
            <p:ph type="title"/>
          </p:nvPr>
        </p:nvSpPr>
        <p:spPr>
          <a:xfrm>
            <a:off x="838200" y="1143000"/>
            <a:ext cx="10515600" cy="776288"/>
          </a:xfrm>
        </p:spPr>
        <p:txBody>
          <a:bodyPr/>
          <a:lstStyle/>
          <a:p>
            <a:r>
              <a:rPr lang="en-US" dirty="0"/>
              <a:t>Definitions: Joint Operating Agreements​ (Cont.)</a:t>
            </a:r>
          </a:p>
        </p:txBody>
      </p:sp>
      <p:pic>
        <p:nvPicPr>
          <p:cNvPr id="3" name="Content Placeholder 2" descr="Aapl form 610: Fill out &amp; sign online | DocHub">
            <a:extLst>
              <a:ext uri="{FF2B5EF4-FFF2-40B4-BE49-F238E27FC236}">
                <a16:creationId xmlns:a16="http://schemas.microsoft.com/office/drawing/2014/main" id="{3B44A126-480B-324F-1474-E028A096235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58" r="1799"/>
          <a:stretch/>
        </p:blipFill>
        <p:spPr bwMode="auto">
          <a:xfrm>
            <a:off x="4810039" y="2176463"/>
            <a:ext cx="2571922" cy="35385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95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F7AE-2204-943D-31D1-223B74C852F1}"/>
              </a:ext>
            </a:extLst>
          </p:cNvPr>
          <p:cNvSpPr>
            <a:spLocks noGrp="1"/>
          </p:cNvSpPr>
          <p:nvPr>
            <p:ph type="title"/>
          </p:nvPr>
        </p:nvSpPr>
        <p:spPr>
          <a:xfrm>
            <a:off x="838200" y="1143000"/>
            <a:ext cx="10515600" cy="776288"/>
          </a:xfrm>
        </p:spPr>
        <p:txBody>
          <a:bodyPr/>
          <a:lstStyle/>
          <a:p>
            <a:r>
              <a:rPr lang="en-US" dirty="0"/>
              <a:t>Framework for Discussion: </a:t>
            </a:r>
            <a:br>
              <a:rPr lang="en-US" dirty="0"/>
            </a:br>
            <a:r>
              <a:rPr lang="en-US" dirty="0"/>
              <a:t>Texas Co-Tenancy ​</a:t>
            </a:r>
          </a:p>
        </p:txBody>
      </p:sp>
      <p:sp>
        <p:nvSpPr>
          <p:cNvPr id="5" name="Content Placeholder 4">
            <a:extLst>
              <a:ext uri="{FF2B5EF4-FFF2-40B4-BE49-F238E27FC236}">
                <a16:creationId xmlns:a16="http://schemas.microsoft.com/office/drawing/2014/main" id="{32090AE8-8888-7A46-071C-35548EBE0F5C}"/>
              </a:ext>
            </a:extLst>
          </p:cNvPr>
          <p:cNvSpPr>
            <a:spLocks noGrp="1"/>
          </p:cNvSpPr>
          <p:nvPr>
            <p:ph idx="1"/>
          </p:nvPr>
        </p:nvSpPr>
        <p:spPr>
          <a:xfrm>
            <a:off x="838200" y="2177143"/>
            <a:ext cx="10515600" cy="3537857"/>
          </a:xfrm>
        </p:spPr>
        <p:txBody>
          <a:bodyPr>
            <a:noAutofit/>
          </a:bodyPr>
          <a:lstStyle/>
          <a:p>
            <a:r>
              <a:rPr lang="en-US" sz="2400" dirty="0"/>
              <a:t>Many states have a robust compulsory pooling scheme, which acts as a default operating agreement.  ​</a:t>
            </a:r>
          </a:p>
          <a:p>
            <a:pPr lvl="1"/>
            <a:r>
              <a:rPr lang="en-US" sz="2000" dirty="0"/>
              <a:t>They provide terms related to risk penalties, consent balloting, joint and several liability, a deemed royalty for unleased interests, etc. ​</a:t>
            </a:r>
          </a:p>
          <a:p>
            <a:pPr lvl="1"/>
            <a:r>
              <a:rPr lang="en-US" sz="2000" dirty="0"/>
              <a:t>Thus, you might see operations being conducted in the </a:t>
            </a:r>
            <a:r>
              <a:rPr lang="en-US" sz="2000" i="1" dirty="0"/>
              <a:t>absence</a:t>
            </a:r>
            <a:r>
              <a:rPr lang="en-US" sz="2000" dirty="0"/>
              <a:t> of a JOA.</a:t>
            </a:r>
          </a:p>
          <a:p>
            <a:r>
              <a:rPr lang="en-US" sz="2400" dirty="0"/>
              <a:t>Texas does not have a robust compulsory pooling scheme, and thus the law of co-tenancy dictates the relationship between parties.​</a:t>
            </a:r>
          </a:p>
          <a:p>
            <a:pPr lvl="1"/>
            <a:r>
              <a:rPr lang="en-US" sz="2000" dirty="0"/>
              <a:t>In other words, the common law of co-tenancy could be viewed as a “default” operating agreement, arising from the common law.​</a:t>
            </a:r>
          </a:p>
          <a:p>
            <a:pPr lvl="1"/>
            <a:r>
              <a:rPr lang="en-US" sz="2000" dirty="0"/>
              <a:t>Similar to the law of intestacy creating a “default” will.​</a:t>
            </a:r>
          </a:p>
        </p:txBody>
      </p:sp>
    </p:spTree>
    <p:extLst>
      <p:ext uri="{BB962C8B-B14F-4D97-AF65-F5344CB8AC3E}">
        <p14:creationId xmlns:p14="http://schemas.microsoft.com/office/powerpoint/2010/main" val="312033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A2A5-37DD-6A91-6729-7322A3515747}"/>
              </a:ext>
            </a:extLst>
          </p:cNvPr>
          <p:cNvSpPr>
            <a:spLocks noGrp="1"/>
          </p:cNvSpPr>
          <p:nvPr>
            <p:ph type="title"/>
          </p:nvPr>
        </p:nvSpPr>
        <p:spPr>
          <a:xfrm>
            <a:off x="838200" y="1143000"/>
            <a:ext cx="10515600" cy="776288"/>
          </a:xfrm>
        </p:spPr>
        <p:txBody>
          <a:bodyPr/>
          <a:lstStyle/>
          <a:p>
            <a:r>
              <a:rPr lang="en-US" dirty="0"/>
              <a:t>Framework for Discussion: </a:t>
            </a:r>
            <a:br>
              <a:rPr lang="en-US" dirty="0"/>
            </a:br>
            <a:r>
              <a:rPr lang="en-US" dirty="0"/>
              <a:t>Texas Co-Tenancy ​</a:t>
            </a:r>
          </a:p>
        </p:txBody>
      </p:sp>
      <p:sp>
        <p:nvSpPr>
          <p:cNvPr id="5" name="Content Placeholder 4">
            <a:extLst>
              <a:ext uri="{FF2B5EF4-FFF2-40B4-BE49-F238E27FC236}">
                <a16:creationId xmlns:a16="http://schemas.microsoft.com/office/drawing/2014/main" id="{46CB2289-105A-B61D-84E9-8CB4136033A4}"/>
              </a:ext>
            </a:extLst>
          </p:cNvPr>
          <p:cNvSpPr>
            <a:spLocks noGrp="1"/>
          </p:cNvSpPr>
          <p:nvPr>
            <p:ph idx="1"/>
          </p:nvPr>
        </p:nvSpPr>
        <p:spPr>
          <a:xfrm>
            <a:off x="838200" y="2177143"/>
            <a:ext cx="10515600" cy="3537857"/>
          </a:xfrm>
        </p:spPr>
        <p:txBody>
          <a:bodyPr>
            <a:normAutofit fontScale="92500"/>
          </a:bodyPr>
          <a:lstStyle/>
          <a:p>
            <a:r>
              <a:rPr lang="en-US" b="1" dirty="0"/>
              <a:t>General Rule </a:t>
            </a:r>
            <a:r>
              <a:rPr lang="en-US" dirty="0"/>
              <a:t>– Any cotenant is entitled to lease or produce without the consent of the others. However, the producing cotenant </a:t>
            </a:r>
            <a:r>
              <a:rPr lang="en-US" b="1" i="1" dirty="0"/>
              <a:t>must account</a:t>
            </a:r>
            <a:r>
              <a:rPr lang="en-US" dirty="0"/>
              <a:t> to the nonconsenting cotenant.​</a:t>
            </a:r>
          </a:p>
          <a:p>
            <a:r>
              <a:rPr lang="en-US" dirty="0"/>
              <a:t>A nonconsenting cotenant may be charged with his share of all reasonably necessary costs of production, including lifting, drilling, and development costs. Carried until payout (no risk penalty).​</a:t>
            </a:r>
          </a:p>
          <a:p>
            <a:pPr lvl="1"/>
            <a:r>
              <a:rPr lang="en-US" u="sng" dirty="0"/>
              <a:t>Hot Take</a:t>
            </a:r>
            <a:r>
              <a:rPr lang="en-US" dirty="0"/>
              <a:t>: Could this mean that a nonconsenting cotenant is at least “indirectly” sharing in the cost of drilling and equipping the well even though they aren’t technically “participating”? </a:t>
            </a:r>
          </a:p>
          <a:p>
            <a:endParaRPr lang="en-US" dirty="0"/>
          </a:p>
          <a:p>
            <a:endParaRPr lang="en-US" dirty="0"/>
          </a:p>
        </p:txBody>
      </p:sp>
      <p:pic>
        <p:nvPicPr>
          <p:cNvPr id="11" name="Graphic 10" descr="Fire with solid fill">
            <a:extLst>
              <a:ext uri="{FF2B5EF4-FFF2-40B4-BE49-F238E27FC236}">
                <a16:creationId xmlns:a16="http://schemas.microsoft.com/office/drawing/2014/main" id="{095D92C2-9323-F58E-56FD-6C4DB01B0A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9448" y="5057775"/>
            <a:ext cx="914400" cy="914400"/>
          </a:xfrm>
          <a:prstGeom prst="rect">
            <a:avLst/>
          </a:prstGeom>
        </p:spPr>
      </p:pic>
    </p:spTree>
    <p:extLst>
      <p:ext uri="{BB962C8B-B14F-4D97-AF65-F5344CB8AC3E}">
        <p14:creationId xmlns:p14="http://schemas.microsoft.com/office/powerpoint/2010/main" val="344673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797</TotalTime>
  <Words>4868</Words>
  <Application>Microsoft Office PowerPoint</Application>
  <PresentationFormat>Widescreen</PresentationFormat>
  <Paragraphs>252</Paragraphs>
  <Slides>54</Slides>
  <Notes>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NO JOA, NO SECONDARY TERM!​</vt:lpstr>
      <vt:lpstr>Introduction and Overview</vt:lpstr>
      <vt:lpstr>Topics for Discussion</vt:lpstr>
      <vt:lpstr>Definitions: Joint Operating Agreements​</vt:lpstr>
      <vt:lpstr>Definitions: Joint Operating Agreements​ (Cont.)</vt:lpstr>
      <vt:lpstr>Definitions: Joint Operating Agreements​ (Cont.)</vt:lpstr>
      <vt:lpstr>Framework for Discussion:  Texas Co-Tenancy ​</vt:lpstr>
      <vt:lpstr>Framework for Discussion:  Texas Co-Tenancy ​</vt:lpstr>
      <vt:lpstr>Framework for Discussion:  Texas Co-Tenancy ​</vt:lpstr>
      <vt:lpstr>Framework for Discussion: Retained Acreage Cases​</vt:lpstr>
      <vt:lpstr>Framework for Discussion: Retained Acreage Cases (Cont.)​</vt:lpstr>
      <vt:lpstr>Framework for Discussion: Has Texas Taken an Anti-Washout Stance?​</vt:lpstr>
      <vt:lpstr>Has Texas Taken an Anti-Washout Stance?​ (Cont.)</vt:lpstr>
      <vt:lpstr>Definitions: Habendum Clause​</vt:lpstr>
      <vt:lpstr>Types of Habendum Clauses​</vt:lpstr>
      <vt:lpstr>Types of Habendum Clauses (Cont.)​</vt:lpstr>
      <vt:lpstr>Recent Texas Cases​</vt:lpstr>
      <vt:lpstr>Cimarex Energy Co. v. Anadarko Petro Corp.​</vt:lpstr>
      <vt:lpstr>Cimarex (Cont.)</vt:lpstr>
      <vt:lpstr>Cimarex (Cont.)​</vt:lpstr>
      <vt:lpstr>Cimarex Energy (Cont.) – El Paso COA Decision​</vt:lpstr>
      <vt:lpstr>Cimarex Energy (Cont.) – Aftermath​</vt:lpstr>
      <vt:lpstr>Cimarex Energy (Cont.) – Aftermath​</vt:lpstr>
      <vt:lpstr>Cromwell v. [Anadarko] Onshore –  El Paso COA Doubles Down​</vt:lpstr>
      <vt:lpstr>Cromwell v. [Anadarko] Onshore –  El Paso COA Doubles Down​ (Cont.)</vt:lpstr>
      <vt:lpstr>Cromwell v. [Anadarko] Onshore –  El Paso COA Doubles Down​</vt:lpstr>
      <vt:lpstr>Cromwell’s Argument </vt:lpstr>
      <vt:lpstr>Cromwell’s Argument (Cont.) ​</vt:lpstr>
      <vt:lpstr>Anadarko’s Argument​</vt:lpstr>
      <vt:lpstr>Anadarko’s Argument​ (Cont.)</vt:lpstr>
      <vt:lpstr>Cromwell Court Applies Cimarex</vt:lpstr>
      <vt:lpstr>Cromwell Court Applies Cimarex (Cont.)</vt:lpstr>
      <vt:lpstr>“Constructive” Participation</vt:lpstr>
      <vt:lpstr>“Working Interest Owner”</vt:lpstr>
      <vt:lpstr>Cromwell’s Petition for Review</vt:lpstr>
      <vt:lpstr>Professor Kulander’s Amicus Brief</vt:lpstr>
      <vt:lpstr>Professor Kulander’s Amicus Brief</vt:lpstr>
      <vt:lpstr>Parting Thoughts on the Anadarko Washout</vt:lpstr>
      <vt:lpstr>Parting Thoughts on the Anadarko Washout (Cont.)</vt:lpstr>
      <vt:lpstr>Thoughts on the Anadarko Washout</vt:lpstr>
      <vt:lpstr>Thoughts on the Anadarko Washout (Cont.)</vt:lpstr>
      <vt:lpstr>Summary: Where do we stand in the wake of Cimarex and Cromwell?​</vt:lpstr>
      <vt:lpstr>Avoiding the Anadarko Washout</vt:lpstr>
      <vt:lpstr>PBEX v. Dorchester</vt:lpstr>
      <vt:lpstr>PBEX v. Dorchester (Cont.)</vt:lpstr>
      <vt:lpstr>PBEX v. Dorchester (Cont.)</vt:lpstr>
      <vt:lpstr>PBEX v. Dorchester - Issue</vt:lpstr>
      <vt:lpstr>Definitions: Texas Adverse Possession (Elements)</vt:lpstr>
      <vt:lpstr>Can Non-Op Interests be Adversely Possessed?</vt:lpstr>
      <vt:lpstr>How Do You Adverse Possess a Working Interest?</vt:lpstr>
      <vt:lpstr>Does Going Non-Consent Disrupt Possession?</vt:lpstr>
      <vt:lpstr>Justice Doss (Strong) Dissent</vt:lpstr>
      <vt:lpstr>Points of Interest in Dorchester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Tinsley</dc:creator>
  <cp:lastModifiedBy>Brad Gibbs</cp:lastModifiedBy>
  <cp:revision>27</cp:revision>
  <dcterms:created xsi:type="dcterms:W3CDTF">2019-03-20T15:18:22Z</dcterms:created>
  <dcterms:modified xsi:type="dcterms:W3CDTF">2024-06-07T13:20:49Z</dcterms:modified>
</cp:coreProperties>
</file>