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8" r:id="rId4"/>
    <p:sldId id="260" r:id="rId5"/>
    <p:sldId id="261" r:id="rId6"/>
    <p:sldId id="262" r:id="rId7"/>
    <p:sldId id="263" r:id="rId8"/>
    <p:sldId id="264" r:id="rId9"/>
    <p:sldId id="265" r:id="rId10"/>
    <p:sldId id="266" r:id="rId11"/>
    <p:sldId id="267" r:id="rId12"/>
    <p:sldId id="268" r:id="rId13"/>
    <p:sldId id="269" r:id="rId14"/>
    <p:sldId id="271" r:id="rId15"/>
    <p:sldId id="280" r:id="rId16"/>
    <p:sldId id="272" r:id="rId17"/>
    <p:sldId id="273" r:id="rId18"/>
    <p:sldId id="281" r:id="rId19"/>
    <p:sldId id="274" r:id="rId20"/>
    <p:sldId id="282" r:id="rId21"/>
    <p:sldId id="283" r:id="rId22"/>
    <p:sldId id="284" r:id="rId23"/>
    <p:sldId id="275" r:id="rId24"/>
    <p:sldId id="276" r:id="rId25"/>
    <p:sldId id="277" r:id="rId26"/>
    <p:sldId id="285" r:id="rId27"/>
    <p:sldId id="297" r:id="rId28"/>
    <p:sldId id="278" r:id="rId29"/>
    <p:sldId id="279" r:id="rId30"/>
    <p:sldId id="298" r:id="rId31"/>
    <p:sldId id="299" r:id="rId32"/>
    <p:sldId id="286" r:id="rId33"/>
    <p:sldId id="287" r:id="rId34"/>
    <p:sldId id="288" r:id="rId35"/>
    <p:sldId id="289" r:id="rId36"/>
    <p:sldId id="290" r:id="rId37"/>
    <p:sldId id="291" r:id="rId38"/>
    <p:sldId id="300" r:id="rId39"/>
    <p:sldId id="292" r:id="rId40"/>
    <p:sldId id="293" r:id="rId41"/>
    <p:sldId id="294" r:id="rId42"/>
    <p:sldId id="301" r:id="rId43"/>
    <p:sldId id="295" r:id="rId44"/>
    <p:sldId id="296" r:id="rId45"/>
    <p:sldId id="302" r:id="rId46"/>
    <p:sldId id="303" r:id="rId47"/>
    <p:sldId id="304" r:id="rId48"/>
    <p:sldId id="305" r:id="rId49"/>
    <p:sldId id="306" r:id="rId50"/>
    <p:sldId id="308" r:id="rId51"/>
    <p:sldId id="309" r:id="rId52"/>
    <p:sldId id="307"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7" r:id="rId70"/>
    <p:sldId id="326" r:id="rId71"/>
    <p:sldId id="328" r:id="rId72"/>
    <p:sldId id="329" r:id="rId73"/>
    <p:sldId id="330" r:id="rId74"/>
    <p:sldId id="33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7A"/>
    <a:srgbClr val="78818C"/>
    <a:srgbClr val="7FD0DD"/>
    <a:srgbClr val="B7D539"/>
    <a:srgbClr val="194B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9"/>
    <p:restoredTop sz="94694"/>
  </p:normalViewPr>
  <p:slideViewPr>
    <p:cSldViewPr snapToGrid="0" snapToObjects="1">
      <p:cViewPr varScale="1">
        <p:scale>
          <a:sx n="86" d="100"/>
          <a:sy n="86" d="100"/>
        </p:scale>
        <p:origin x="96" y="1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ABBA-FA8D-C746-9034-476B11FD4384}"/>
              </a:ext>
            </a:extLst>
          </p:cNvPr>
          <p:cNvSpPr>
            <a:spLocks noGrp="1"/>
          </p:cNvSpPr>
          <p:nvPr>
            <p:ph type="ctrTitle" hasCustomPrompt="1"/>
          </p:nvPr>
        </p:nvSpPr>
        <p:spPr>
          <a:xfrm>
            <a:off x="1523999" y="1131169"/>
            <a:ext cx="9144000" cy="621770"/>
          </a:xfrm>
        </p:spPr>
        <p:txBody>
          <a:bodyPr anchor="t">
            <a:normAutofit/>
          </a:bodyPr>
          <a:lstStyle>
            <a:lvl1pPr algn="ctr">
              <a:defRPr sz="4400" b="1">
                <a:solidFill>
                  <a:srgbClr val="00647A"/>
                </a:solidFill>
              </a:defRPr>
            </a:lvl1pPr>
          </a:lstStyle>
          <a:p>
            <a:r>
              <a:rPr lang="en-US" dirty="0"/>
              <a:t>PRESENTATION TITLE</a:t>
            </a:r>
          </a:p>
        </p:txBody>
      </p:sp>
      <p:sp>
        <p:nvSpPr>
          <p:cNvPr id="3" name="Subtitle 2">
            <a:extLst>
              <a:ext uri="{FF2B5EF4-FFF2-40B4-BE49-F238E27FC236}">
                <a16:creationId xmlns:a16="http://schemas.microsoft.com/office/drawing/2014/main" id="{76898F4F-5AB1-FC44-85CC-1BE638D460B9}"/>
              </a:ext>
            </a:extLst>
          </p:cNvPr>
          <p:cNvSpPr>
            <a:spLocks noGrp="1"/>
          </p:cNvSpPr>
          <p:nvPr>
            <p:ph type="subTitle" idx="1" hasCustomPrompt="1"/>
          </p:nvPr>
        </p:nvSpPr>
        <p:spPr>
          <a:xfrm>
            <a:off x="1523999" y="1884078"/>
            <a:ext cx="9144000" cy="494620"/>
          </a:xfrm>
        </p:spPr>
        <p:txBody>
          <a:bodyPr anchor="ctr"/>
          <a:lstStyle>
            <a:lvl1pPr marL="0" indent="0" algn="ctr">
              <a:buNone/>
              <a:defRPr sz="2400" b="1" i="1">
                <a:solidFill>
                  <a:srgbClr val="00647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(optional)</a:t>
            </a:r>
          </a:p>
        </p:txBody>
      </p:sp>
      <p:sp>
        <p:nvSpPr>
          <p:cNvPr id="14" name="Content Placeholder 13">
            <a:extLst>
              <a:ext uri="{FF2B5EF4-FFF2-40B4-BE49-F238E27FC236}">
                <a16:creationId xmlns:a16="http://schemas.microsoft.com/office/drawing/2014/main" id="{63900370-DD1D-474F-8460-8048B620CB0C}"/>
              </a:ext>
            </a:extLst>
          </p:cNvPr>
          <p:cNvSpPr>
            <a:spLocks noGrp="1"/>
          </p:cNvSpPr>
          <p:nvPr>
            <p:ph sz="quarter" idx="10" hasCustomPrompt="1"/>
          </p:nvPr>
        </p:nvSpPr>
        <p:spPr>
          <a:xfrm>
            <a:off x="1523999" y="2509838"/>
            <a:ext cx="9144000" cy="1371600"/>
          </a:xfrm>
        </p:spPr>
        <p:txBody>
          <a:bodyPr/>
          <a:lstStyle>
            <a:lvl1pPr marL="0" indent="0" algn="ctr">
              <a:buNone/>
              <a:defRPr>
                <a:solidFill>
                  <a:srgbClr val="00647A"/>
                </a:solidFill>
              </a:defRPr>
            </a:lvl1pPr>
          </a:lstStyle>
          <a:p>
            <a:pPr lvl="0"/>
            <a:r>
              <a:rPr lang="en-US" dirty="0"/>
              <a:t>Presenter Name</a:t>
            </a:r>
            <a:br>
              <a:rPr lang="en-US" dirty="0"/>
            </a:br>
            <a:r>
              <a:rPr lang="en-US" dirty="0"/>
              <a:t>Title | Company</a:t>
            </a:r>
          </a:p>
        </p:txBody>
      </p:sp>
    </p:spTree>
    <p:extLst>
      <p:ext uri="{BB962C8B-B14F-4D97-AF65-F5344CB8AC3E}">
        <p14:creationId xmlns:p14="http://schemas.microsoft.com/office/powerpoint/2010/main" val="14145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6782-1A3C-2349-8F2D-D51CB9BC7EAB}"/>
              </a:ext>
            </a:extLst>
          </p:cNvPr>
          <p:cNvSpPr>
            <a:spLocks noGrp="1"/>
          </p:cNvSpPr>
          <p:nvPr>
            <p:ph type="title" hasCustomPrompt="1"/>
          </p:nvPr>
        </p:nvSpPr>
        <p:spPr>
          <a:xfrm>
            <a:off x="838200" y="1143000"/>
            <a:ext cx="10515600" cy="776288"/>
          </a:xfrm>
        </p:spPr>
        <p:txBody>
          <a:bodyPr/>
          <a:lstStyle>
            <a:lvl1pPr>
              <a:defRPr b="1">
                <a:solidFill>
                  <a:srgbClr val="00647A"/>
                </a:solidFill>
              </a:defRPr>
            </a:lvl1pPr>
          </a:lstStyle>
          <a:p>
            <a:r>
              <a:rPr lang="en-US" dirty="0"/>
              <a:t>Slide Title</a:t>
            </a:r>
          </a:p>
        </p:txBody>
      </p:sp>
      <p:sp>
        <p:nvSpPr>
          <p:cNvPr id="3" name="Content Placeholder 2">
            <a:extLst>
              <a:ext uri="{FF2B5EF4-FFF2-40B4-BE49-F238E27FC236}">
                <a16:creationId xmlns:a16="http://schemas.microsoft.com/office/drawing/2014/main" id="{97EB2CCB-5D84-3D42-BC64-38EE216B3A68}"/>
              </a:ext>
            </a:extLst>
          </p:cNvPr>
          <p:cNvSpPr>
            <a:spLocks noGrp="1"/>
          </p:cNvSpPr>
          <p:nvPr>
            <p:ph idx="1" hasCustomPrompt="1"/>
          </p:nvPr>
        </p:nvSpPr>
        <p:spPr>
          <a:xfrm>
            <a:off x="838200" y="2177143"/>
            <a:ext cx="10515600" cy="3537857"/>
          </a:xfrm>
        </p:spPr>
        <p:txBody>
          <a:bodyPr/>
          <a:lstStyle>
            <a:lvl1pPr>
              <a:defRPr>
                <a:solidFill>
                  <a:srgbClr val="78818C"/>
                </a:solidFill>
              </a:defRPr>
            </a:lvl1pPr>
          </a:lstStyle>
          <a:p>
            <a:pPr lvl="0"/>
            <a:r>
              <a:rPr lang="en-US" dirty="0"/>
              <a:t>Slide Content</a:t>
            </a:r>
          </a:p>
        </p:txBody>
      </p:sp>
    </p:spTree>
    <p:extLst>
      <p:ext uri="{BB962C8B-B14F-4D97-AF65-F5344CB8AC3E}">
        <p14:creationId xmlns:p14="http://schemas.microsoft.com/office/powerpoint/2010/main" val="32069660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B4A1D-A322-5941-A723-1D78D096A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78F0E-F9FF-EB45-968A-6056884AE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6015-5125-DC49-98A8-EC2DDDD46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8C448-1CA0-EA4A-9AFD-15AAF28F29D7}" type="datetimeFigureOut">
              <a:rPr lang="en-US" smtClean="0"/>
              <a:t>6/13/2024</a:t>
            </a:fld>
            <a:endParaRPr lang="en-US"/>
          </a:p>
        </p:txBody>
      </p:sp>
      <p:sp>
        <p:nvSpPr>
          <p:cNvPr id="5" name="Footer Placeholder 4">
            <a:extLst>
              <a:ext uri="{FF2B5EF4-FFF2-40B4-BE49-F238E27FC236}">
                <a16:creationId xmlns:a16="http://schemas.microsoft.com/office/drawing/2014/main" id="{44B9A536-5B53-9C4B-8D64-C34D7A97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23A83-500C-104E-8D10-2D501ED0C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D521-6BD4-D040-8BC5-7F98C2A52842}" type="slidenum">
              <a:rPr lang="en-US" smtClean="0"/>
              <a:t>‹#›</a:t>
            </a:fld>
            <a:endParaRPr lang="en-US"/>
          </a:p>
        </p:txBody>
      </p:sp>
    </p:spTree>
    <p:extLst>
      <p:ext uri="{BB962C8B-B14F-4D97-AF65-F5344CB8AC3E}">
        <p14:creationId xmlns:p14="http://schemas.microsoft.com/office/powerpoint/2010/main" val="156098259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www.rigzone.com/news/solar_and_wind_power_to_supply_a_third_of_global_power_by_2030_rmi-17-jul-2023-173356-article/?rss=true"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710608" y="587664"/>
            <a:ext cx="11091531" cy="494525"/>
          </a:xfrm>
        </p:spPr>
        <p:txBody>
          <a:bodyPr>
            <a:noAutofit/>
          </a:bodyPr>
          <a:lstStyle/>
          <a:p>
            <a:br>
              <a:rPr lang="en-US" sz="4000" dirty="0"/>
            </a:br>
            <a:r>
              <a:rPr lang="en-US" sz="4000" dirty="0"/>
              <a:t>Natural Gas Futures Prices - </a:t>
            </a:r>
            <a:r>
              <a:rPr lang="en-US" sz="4000" dirty="0">
                <a:solidFill>
                  <a:srgbClr val="00647A"/>
                </a:solidFill>
              </a:rPr>
              <a:t>Russia/Ukraine </a:t>
            </a:r>
            <a:br>
              <a:rPr lang="en-US" sz="4000" dirty="0">
                <a:solidFill>
                  <a:srgbClr val="00647A"/>
                </a:solidFill>
              </a:rPr>
            </a:br>
            <a:endParaRPr lang="en-US" sz="4000" dirty="0"/>
          </a:p>
        </p:txBody>
      </p:sp>
      <p:pic>
        <p:nvPicPr>
          <p:cNvPr id="7" name="Picture 6">
            <a:extLst>
              <a:ext uri="{FF2B5EF4-FFF2-40B4-BE49-F238E27FC236}">
                <a16:creationId xmlns:a16="http://schemas.microsoft.com/office/drawing/2014/main" id="{82F8F21F-77AC-D1E5-3787-EB2AEBB939AF}"/>
              </a:ext>
            </a:extLst>
          </p:cNvPr>
          <p:cNvPicPr>
            <a:picLocks noChangeAspect="1"/>
          </p:cNvPicPr>
          <p:nvPr/>
        </p:nvPicPr>
        <p:blipFill>
          <a:blip r:embed="rId2"/>
          <a:stretch>
            <a:fillRect/>
          </a:stretch>
        </p:blipFill>
        <p:spPr>
          <a:xfrm>
            <a:off x="1718692" y="1158948"/>
            <a:ext cx="8754615" cy="4994763"/>
          </a:xfrm>
          <a:prstGeom prst="rect">
            <a:avLst/>
          </a:prstGeom>
        </p:spPr>
      </p:pic>
    </p:spTree>
    <p:extLst>
      <p:ext uri="{BB962C8B-B14F-4D97-AF65-F5344CB8AC3E}">
        <p14:creationId xmlns:p14="http://schemas.microsoft.com/office/powerpoint/2010/main" val="35842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53902"/>
            <a:ext cx="10515600" cy="776288"/>
          </a:xfrm>
        </p:spPr>
        <p:txBody>
          <a:bodyPr>
            <a:normAutofit/>
          </a:bodyPr>
          <a:lstStyle/>
          <a:p>
            <a:r>
              <a:rPr lang="en-US" sz="4000" dirty="0"/>
              <a:t>Dutch Title Transfer Facility (TTF)</a:t>
            </a:r>
          </a:p>
        </p:txBody>
      </p:sp>
      <p:pic>
        <p:nvPicPr>
          <p:cNvPr id="4" name="Picture 3">
            <a:extLst>
              <a:ext uri="{FF2B5EF4-FFF2-40B4-BE49-F238E27FC236}">
                <a16:creationId xmlns:a16="http://schemas.microsoft.com/office/drawing/2014/main" id="{3F3B748B-0D6A-1D02-3C46-923E96584863}"/>
              </a:ext>
            </a:extLst>
          </p:cNvPr>
          <p:cNvPicPr>
            <a:picLocks noChangeAspect="1"/>
          </p:cNvPicPr>
          <p:nvPr/>
        </p:nvPicPr>
        <p:blipFill>
          <a:blip r:embed="rId2"/>
          <a:stretch>
            <a:fillRect/>
          </a:stretch>
        </p:blipFill>
        <p:spPr>
          <a:xfrm>
            <a:off x="1956457" y="1481578"/>
            <a:ext cx="8279086" cy="4700423"/>
          </a:xfrm>
          <a:prstGeom prst="rect">
            <a:avLst/>
          </a:prstGeom>
        </p:spPr>
      </p:pic>
    </p:spTree>
    <p:extLst>
      <p:ext uri="{BB962C8B-B14F-4D97-AF65-F5344CB8AC3E}">
        <p14:creationId xmlns:p14="http://schemas.microsoft.com/office/powerpoint/2010/main" val="367240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lstStyle/>
          <a:p>
            <a:r>
              <a:rPr lang="en-US" dirty="0"/>
              <a:t>Henry Hub Natural Gas </a:t>
            </a:r>
          </a:p>
        </p:txBody>
      </p:sp>
      <p:pic>
        <p:nvPicPr>
          <p:cNvPr id="4" name="Picture 3">
            <a:extLst>
              <a:ext uri="{FF2B5EF4-FFF2-40B4-BE49-F238E27FC236}">
                <a16:creationId xmlns:a16="http://schemas.microsoft.com/office/drawing/2014/main" id="{EA09BFDA-AF0F-C46C-976F-ACD80A91BA87}"/>
              </a:ext>
            </a:extLst>
          </p:cNvPr>
          <p:cNvPicPr>
            <a:picLocks noChangeAspect="1"/>
          </p:cNvPicPr>
          <p:nvPr/>
        </p:nvPicPr>
        <p:blipFill>
          <a:blip r:embed="rId2"/>
          <a:stretch>
            <a:fillRect/>
          </a:stretch>
        </p:blipFill>
        <p:spPr>
          <a:xfrm>
            <a:off x="1765006" y="1531144"/>
            <a:ext cx="8601738" cy="4572000"/>
          </a:xfrm>
          <a:prstGeom prst="rect">
            <a:avLst/>
          </a:prstGeom>
        </p:spPr>
      </p:pic>
    </p:spTree>
    <p:extLst>
      <p:ext uri="{BB962C8B-B14F-4D97-AF65-F5344CB8AC3E}">
        <p14:creationId xmlns:p14="http://schemas.microsoft.com/office/powerpoint/2010/main" val="590059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CE4C1-2DD2-5F91-3E27-8AAAA66BBD12}"/>
              </a:ext>
            </a:extLst>
          </p:cNvPr>
          <p:cNvPicPr>
            <a:picLocks noChangeAspect="1"/>
          </p:cNvPicPr>
          <p:nvPr/>
        </p:nvPicPr>
        <p:blipFill>
          <a:blip r:embed="rId2"/>
          <a:stretch>
            <a:fillRect/>
          </a:stretch>
        </p:blipFill>
        <p:spPr>
          <a:xfrm>
            <a:off x="2050953" y="669851"/>
            <a:ext cx="8090093" cy="5454502"/>
          </a:xfrm>
          <a:prstGeom prst="rect">
            <a:avLst/>
          </a:prstGeom>
        </p:spPr>
      </p:pic>
    </p:spTree>
    <p:extLst>
      <p:ext uri="{BB962C8B-B14F-4D97-AF65-F5344CB8AC3E}">
        <p14:creationId xmlns:p14="http://schemas.microsoft.com/office/powerpoint/2010/main" val="100148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EE5F5-90CB-5BA0-B910-05154219E77E}"/>
              </a:ext>
            </a:extLst>
          </p:cNvPr>
          <p:cNvPicPr>
            <a:picLocks noChangeAspect="1"/>
          </p:cNvPicPr>
          <p:nvPr/>
        </p:nvPicPr>
        <p:blipFill>
          <a:blip r:embed="rId2"/>
          <a:stretch>
            <a:fillRect/>
          </a:stretch>
        </p:blipFill>
        <p:spPr>
          <a:xfrm>
            <a:off x="2463027" y="678563"/>
            <a:ext cx="7340192" cy="5445790"/>
          </a:xfrm>
          <a:prstGeom prst="rect">
            <a:avLst/>
          </a:prstGeom>
        </p:spPr>
      </p:pic>
    </p:spTree>
    <p:extLst>
      <p:ext uri="{BB962C8B-B14F-4D97-AF65-F5344CB8AC3E}">
        <p14:creationId xmlns:p14="http://schemas.microsoft.com/office/powerpoint/2010/main" val="56058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B1ADED-5A90-78DB-59F2-F49D4D3C46C0}"/>
              </a:ext>
            </a:extLst>
          </p:cNvPr>
          <p:cNvPicPr>
            <a:picLocks noChangeAspect="1"/>
          </p:cNvPicPr>
          <p:nvPr/>
        </p:nvPicPr>
        <p:blipFill>
          <a:blip r:embed="rId2"/>
          <a:stretch>
            <a:fillRect/>
          </a:stretch>
        </p:blipFill>
        <p:spPr>
          <a:xfrm>
            <a:off x="2466753" y="576815"/>
            <a:ext cx="7432158" cy="5574119"/>
          </a:xfrm>
          <a:prstGeom prst="rect">
            <a:avLst/>
          </a:prstGeom>
        </p:spPr>
      </p:pic>
    </p:spTree>
    <p:extLst>
      <p:ext uri="{BB962C8B-B14F-4D97-AF65-F5344CB8AC3E}">
        <p14:creationId xmlns:p14="http://schemas.microsoft.com/office/powerpoint/2010/main" val="317639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CB3B0-98DD-77DE-2B57-5B805E4B9CC5}"/>
              </a:ext>
            </a:extLst>
          </p:cNvPr>
          <p:cNvPicPr>
            <a:picLocks noChangeAspect="1"/>
          </p:cNvPicPr>
          <p:nvPr/>
        </p:nvPicPr>
        <p:blipFill>
          <a:blip r:embed="rId2"/>
          <a:stretch>
            <a:fillRect/>
          </a:stretch>
        </p:blipFill>
        <p:spPr>
          <a:xfrm>
            <a:off x="2489234" y="650633"/>
            <a:ext cx="7324617" cy="5473720"/>
          </a:xfrm>
          <a:prstGeom prst="rect">
            <a:avLst/>
          </a:prstGeom>
        </p:spPr>
      </p:pic>
    </p:spTree>
    <p:extLst>
      <p:ext uri="{BB962C8B-B14F-4D97-AF65-F5344CB8AC3E}">
        <p14:creationId xmlns:p14="http://schemas.microsoft.com/office/powerpoint/2010/main" val="30545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64535"/>
            <a:ext cx="10515600" cy="776288"/>
          </a:xfrm>
        </p:spPr>
        <p:txBody>
          <a:bodyPr/>
          <a:lstStyle/>
          <a:p>
            <a:r>
              <a:rPr lang="en-US" dirty="0"/>
              <a:t>A transition </a:t>
            </a:r>
            <a:r>
              <a:rPr lang="en-US" i="1" dirty="0"/>
              <a:t>delayed…</a:t>
            </a:r>
            <a:r>
              <a:rPr lang="en-US" dirty="0"/>
              <a:t>?</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547149"/>
            <a:ext cx="10515600" cy="4545307"/>
          </a:xfrm>
        </p:spPr>
        <p:txBody>
          <a:bodyPr/>
          <a:lstStyle/>
          <a:p>
            <a:r>
              <a:rPr lang="en-US" dirty="0">
                <a:solidFill>
                  <a:srgbClr val="00647A"/>
                </a:solidFill>
              </a:rPr>
              <a:t>Summer of 2022 </a:t>
            </a:r>
            <a:r>
              <a:rPr lang="en-US" i="1" dirty="0">
                <a:solidFill>
                  <a:srgbClr val="00647A"/>
                </a:solidFill>
              </a:rPr>
              <a:t>Deja vu </a:t>
            </a:r>
            <a:r>
              <a:rPr lang="en-US" dirty="0">
                <a:solidFill>
                  <a:srgbClr val="00647A"/>
                </a:solidFill>
              </a:rPr>
              <a:t>– Global Record Heat</a:t>
            </a:r>
          </a:p>
          <a:p>
            <a:pPr lvl="1"/>
            <a:r>
              <a:rPr lang="en-US" sz="3000" dirty="0">
                <a:solidFill>
                  <a:srgbClr val="00647A"/>
                </a:solidFill>
              </a:rPr>
              <a:t>UK/EU</a:t>
            </a:r>
          </a:p>
          <a:p>
            <a:pPr lvl="2"/>
            <a:r>
              <a:rPr lang="en-US" dirty="0">
                <a:solidFill>
                  <a:srgbClr val="00647A"/>
                </a:solidFill>
              </a:rPr>
              <a:t>Heavy reliance on imported LNG and gasoil</a:t>
            </a:r>
          </a:p>
          <a:p>
            <a:pPr lvl="1"/>
            <a:r>
              <a:rPr lang="en-US" dirty="0">
                <a:solidFill>
                  <a:srgbClr val="00647A"/>
                </a:solidFill>
              </a:rPr>
              <a:t>China/Asia/India</a:t>
            </a:r>
          </a:p>
          <a:p>
            <a:pPr lvl="2"/>
            <a:r>
              <a:rPr lang="en-US" dirty="0">
                <a:solidFill>
                  <a:srgbClr val="00647A"/>
                </a:solidFill>
              </a:rPr>
              <a:t>Increased coal usage</a:t>
            </a:r>
          </a:p>
          <a:p>
            <a:pPr lvl="2"/>
            <a:r>
              <a:rPr lang="en-US" dirty="0">
                <a:solidFill>
                  <a:srgbClr val="00647A"/>
                </a:solidFill>
              </a:rPr>
              <a:t>Reliance on LNG imports</a:t>
            </a:r>
          </a:p>
          <a:p>
            <a:pPr lvl="1"/>
            <a:r>
              <a:rPr lang="en-US" dirty="0">
                <a:solidFill>
                  <a:srgbClr val="00647A"/>
                </a:solidFill>
              </a:rPr>
              <a:t>Record-high natural gas prices</a:t>
            </a:r>
          </a:p>
          <a:p>
            <a:pPr lvl="2"/>
            <a:r>
              <a:rPr lang="en-US" dirty="0">
                <a:solidFill>
                  <a:srgbClr val="00647A"/>
                </a:solidFill>
              </a:rPr>
              <a:t>US “tapped-out” on LNG exports</a:t>
            </a:r>
          </a:p>
          <a:p>
            <a:pPr lvl="2"/>
            <a:r>
              <a:rPr lang="en-US" dirty="0">
                <a:solidFill>
                  <a:srgbClr val="00647A"/>
                </a:solidFill>
              </a:rPr>
              <a:t>Record send-out</a:t>
            </a:r>
          </a:p>
          <a:p>
            <a:pPr lvl="2"/>
            <a:r>
              <a:rPr lang="en-US" dirty="0">
                <a:solidFill>
                  <a:srgbClr val="00647A"/>
                </a:solidFill>
              </a:rPr>
              <a:t>Scramble for long-term purchase agreements</a:t>
            </a:r>
          </a:p>
          <a:p>
            <a:pPr lvl="2"/>
            <a:r>
              <a:rPr lang="en-US" dirty="0">
                <a:solidFill>
                  <a:srgbClr val="00647A"/>
                </a:solidFill>
              </a:rPr>
              <a:t>More greenfield and expansion projects receive “FID”</a:t>
            </a:r>
          </a:p>
          <a:p>
            <a:endParaRPr lang="en-US" dirty="0"/>
          </a:p>
        </p:txBody>
      </p:sp>
    </p:spTree>
    <p:extLst>
      <p:ext uri="{BB962C8B-B14F-4D97-AF65-F5344CB8AC3E}">
        <p14:creationId xmlns:p14="http://schemas.microsoft.com/office/powerpoint/2010/main" val="191663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64535"/>
            <a:ext cx="10515600" cy="776288"/>
          </a:xfrm>
        </p:spPr>
        <p:txBody>
          <a:bodyPr/>
          <a:lstStyle/>
          <a:p>
            <a:r>
              <a:rPr lang="en-US" dirty="0"/>
              <a:t>A transition </a:t>
            </a:r>
            <a:r>
              <a:rPr lang="en-US" i="1" dirty="0"/>
              <a:t>delayed…</a:t>
            </a:r>
            <a:r>
              <a:rPr lang="en-US" dirty="0"/>
              <a:t>?</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547149"/>
            <a:ext cx="10515600" cy="4545307"/>
          </a:xfrm>
        </p:spPr>
        <p:txBody>
          <a:bodyPr/>
          <a:lstStyle/>
          <a:p>
            <a:r>
              <a:rPr lang="en-US" sz="3200" dirty="0">
                <a:solidFill>
                  <a:srgbClr val="00647A"/>
                </a:solidFill>
              </a:rPr>
              <a:t>Summer of 2022 </a:t>
            </a:r>
            <a:r>
              <a:rPr lang="en-US" sz="3200" i="1" dirty="0">
                <a:solidFill>
                  <a:srgbClr val="00647A"/>
                </a:solidFill>
              </a:rPr>
              <a:t>Deja vu </a:t>
            </a:r>
            <a:r>
              <a:rPr lang="en-US" sz="3200" dirty="0">
                <a:solidFill>
                  <a:srgbClr val="00647A"/>
                </a:solidFill>
              </a:rPr>
              <a:t>– Global Record Heat</a:t>
            </a:r>
          </a:p>
          <a:p>
            <a:pPr lvl="1"/>
            <a:r>
              <a:rPr lang="en-US" sz="2800" dirty="0">
                <a:solidFill>
                  <a:srgbClr val="00647A"/>
                </a:solidFill>
              </a:rPr>
              <a:t>California/SW US</a:t>
            </a:r>
          </a:p>
          <a:p>
            <a:pPr lvl="2"/>
            <a:r>
              <a:rPr lang="en-US" sz="2400" dirty="0">
                <a:solidFill>
                  <a:srgbClr val="00647A"/>
                </a:solidFill>
              </a:rPr>
              <a:t>Low hydropower availability – drought &amp; “snowpack” issue</a:t>
            </a:r>
          </a:p>
          <a:p>
            <a:pPr lvl="2"/>
            <a:r>
              <a:rPr lang="en-US" sz="2400" dirty="0">
                <a:solidFill>
                  <a:srgbClr val="00647A"/>
                </a:solidFill>
              </a:rPr>
              <a:t>Import fossil-fueled power</a:t>
            </a:r>
          </a:p>
          <a:p>
            <a:pPr lvl="2"/>
            <a:r>
              <a:rPr lang="en-US" sz="2400" dirty="0">
                <a:solidFill>
                  <a:srgbClr val="00647A"/>
                </a:solidFill>
              </a:rPr>
              <a:t>Rethink Diablo Canyon Nuclear Plant shut-down</a:t>
            </a:r>
          </a:p>
          <a:p>
            <a:pPr lvl="2"/>
            <a:r>
              <a:rPr lang="en-US" sz="2400" dirty="0">
                <a:solidFill>
                  <a:srgbClr val="00647A"/>
                </a:solidFill>
              </a:rPr>
              <a:t>Delay closure of (3) gas-fired plants in SoCal</a:t>
            </a:r>
          </a:p>
          <a:p>
            <a:pPr lvl="2"/>
            <a:r>
              <a:rPr lang="en-US" sz="2400" dirty="0">
                <a:solidFill>
                  <a:srgbClr val="00647A"/>
                </a:solidFill>
              </a:rPr>
              <a:t>Residential solar fees</a:t>
            </a:r>
          </a:p>
          <a:p>
            <a:pPr lvl="2"/>
            <a:r>
              <a:rPr lang="en-US" sz="2400" dirty="0">
                <a:solidFill>
                  <a:srgbClr val="00647A"/>
                </a:solidFill>
              </a:rPr>
              <a:t>Halt new construction using natural gas</a:t>
            </a:r>
          </a:p>
          <a:p>
            <a:pPr lvl="2"/>
            <a:r>
              <a:rPr lang="en-US" sz="2400" dirty="0">
                <a:solidFill>
                  <a:srgbClr val="00647A"/>
                </a:solidFill>
              </a:rPr>
              <a:t>Outlaw sale of gasoline-powered vehicles</a:t>
            </a:r>
          </a:p>
          <a:p>
            <a:endParaRPr lang="en-US" dirty="0"/>
          </a:p>
        </p:txBody>
      </p:sp>
    </p:spTree>
    <p:extLst>
      <p:ext uri="{BB962C8B-B14F-4D97-AF65-F5344CB8AC3E}">
        <p14:creationId xmlns:p14="http://schemas.microsoft.com/office/powerpoint/2010/main" val="222483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000" dirty="0"/>
              <a:t>A transition </a:t>
            </a:r>
            <a:r>
              <a:rPr lang="en-US" sz="4000" i="1" dirty="0"/>
              <a:t>including</a:t>
            </a:r>
            <a:r>
              <a:rPr lang="en-US" sz="4000" dirty="0"/>
              <a:t> fossil fuels…..?</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658679"/>
            <a:ext cx="10515600" cy="4444465"/>
          </a:xfrm>
        </p:spPr>
        <p:txBody>
          <a:bodyPr/>
          <a:lstStyle/>
          <a:p>
            <a:r>
              <a:rPr lang="en-US" sz="2800" i="1" dirty="0">
                <a:solidFill>
                  <a:srgbClr val="00647A"/>
                </a:solidFill>
              </a:rPr>
              <a:t>Carbon Capture &amp; Sequestration </a:t>
            </a:r>
            <a:r>
              <a:rPr lang="en-US" sz="2800" dirty="0">
                <a:solidFill>
                  <a:srgbClr val="00647A"/>
                </a:solidFill>
              </a:rPr>
              <a:t>(CCS)</a:t>
            </a:r>
          </a:p>
          <a:p>
            <a:pPr lvl="1"/>
            <a:r>
              <a:rPr lang="en-US" sz="2400" dirty="0">
                <a:solidFill>
                  <a:srgbClr val="00647A"/>
                </a:solidFill>
              </a:rPr>
              <a:t>Opportunity to change the O&amp;G industry image</a:t>
            </a:r>
          </a:p>
          <a:p>
            <a:pPr lvl="1"/>
            <a:r>
              <a:rPr lang="en-US" sz="2400" dirty="0">
                <a:solidFill>
                  <a:srgbClr val="00647A"/>
                </a:solidFill>
              </a:rPr>
              <a:t>Capture global warming emissions – CO2</a:t>
            </a:r>
          </a:p>
          <a:p>
            <a:pPr lvl="2"/>
            <a:r>
              <a:rPr lang="en-US" sz="2100" dirty="0">
                <a:solidFill>
                  <a:srgbClr val="00647A"/>
                </a:solidFill>
              </a:rPr>
              <a:t>Operational &amp; Atmospheric (DAC)</a:t>
            </a:r>
          </a:p>
          <a:p>
            <a:pPr lvl="1"/>
            <a:r>
              <a:rPr lang="en-US" sz="2400" dirty="0">
                <a:solidFill>
                  <a:srgbClr val="00647A"/>
                </a:solidFill>
              </a:rPr>
              <a:t>Sequester</a:t>
            </a:r>
          </a:p>
          <a:p>
            <a:pPr lvl="2"/>
            <a:r>
              <a:rPr lang="en-US" sz="2100" dirty="0">
                <a:solidFill>
                  <a:srgbClr val="00647A"/>
                </a:solidFill>
              </a:rPr>
              <a:t>Geologic formations</a:t>
            </a:r>
          </a:p>
          <a:p>
            <a:pPr lvl="3"/>
            <a:r>
              <a:rPr lang="en-US" sz="1950" dirty="0">
                <a:solidFill>
                  <a:srgbClr val="00647A"/>
                </a:solidFill>
              </a:rPr>
              <a:t>Evaluate on case-by-case basis</a:t>
            </a:r>
          </a:p>
          <a:p>
            <a:pPr lvl="2"/>
            <a:r>
              <a:rPr lang="en-US" sz="2100" dirty="0">
                <a:solidFill>
                  <a:srgbClr val="00647A"/>
                </a:solidFill>
              </a:rPr>
              <a:t>Abandoned oil &amp; gas reservoirs</a:t>
            </a:r>
          </a:p>
          <a:p>
            <a:pPr lvl="3"/>
            <a:r>
              <a:rPr lang="en-US" sz="1950" dirty="0">
                <a:solidFill>
                  <a:srgbClr val="00647A"/>
                </a:solidFill>
              </a:rPr>
              <a:t>Known characteristics</a:t>
            </a:r>
          </a:p>
          <a:p>
            <a:pPr lvl="3"/>
            <a:r>
              <a:rPr lang="en-US" sz="1950" dirty="0">
                <a:solidFill>
                  <a:srgbClr val="00647A"/>
                </a:solidFill>
              </a:rPr>
              <a:t>“orphan” wells </a:t>
            </a:r>
          </a:p>
          <a:p>
            <a:pPr lvl="2"/>
            <a:r>
              <a:rPr lang="en-US" sz="2100" dirty="0">
                <a:solidFill>
                  <a:srgbClr val="00647A"/>
                </a:solidFill>
              </a:rPr>
              <a:t>Enhanced Oil Recovery – inject CO2, drive hydrocarbons, sequester CO2</a:t>
            </a:r>
          </a:p>
          <a:p>
            <a:endParaRPr lang="en-US" dirty="0"/>
          </a:p>
        </p:txBody>
      </p:sp>
    </p:spTree>
    <p:extLst>
      <p:ext uri="{BB962C8B-B14F-4D97-AF65-F5344CB8AC3E}">
        <p14:creationId xmlns:p14="http://schemas.microsoft.com/office/powerpoint/2010/main" val="214625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1BB8-6A05-FFF8-12CF-BD390B89DDBD}"/>
              </a:ext>
            </a:extLst>
          </p:cNvPr>
          <p:cNvSpPr>
            <a:spLocks noGrp="1"/>
          </p:cNvSpPr>
          <p:nvPr>
            <p:ph type="ctrTitle"/>
          </p:nvPr>
        </p:nvSpPr>
        <p:spPr/>
        <p:txBody>
          <a:bodyPr>
            <a:normAutofit fontScale="90000"/>
          </a:bodyPr>
          <a:lstStyle/>
          <a:p>
            <a:r>
              <a:rPr lang="en-US" dirty="0"/>
              <a:t>The Technologies of Transition</a:t>
            </a:r>
          </a:p>
        </p:txBody>
      </p:sp>
      <p:sp>
        <p:nvSpPr>
          <p:cNvPr id="4" name="Content Placeholder 3">
            <a:extLst>
              <a:ext uri="{FF2B5EF4-FFF2-40B4-BE49-F238E27FC236}">
                <a16:creationId xmlns:a16="http://schemas.microsoft.com/office/drawing/2014/main" id="{695E55C9-A083-8961-A38B-8FDA165E5FAC}"/>
              </a:ext>
            </a:extLst>
          </p:cNvPr>
          <p:cNvSpPr>
            <a:spLocks noGrp="1"/>
          </p:cNvSpPr>
          <p:nvPr>
            <p:ph sz="quarter" idx="10"/>
          </p:nvPr>
        </p:nvSpPr>
        <p:spPr/>
        <p:txBody>
          <a:bodyPr>
            <a:normAutofit lnSpcReduction="10000"/>
          </a:bodyPr>
          <a:lstStyle/>
          <a:p>
            <a:r>
              <a:rPr lang="en-US" dirty="0"/>
              <a:t>Tom Seng, Ed.D.</a:t>
            </a:r>
          </a:p>
          <a:p>
            <a:r>
              <a:rPr lang="en-US" dirty="0"/>
              <a:t>Assistant Professor of Energy Finance</a:t>
            </a:r>
          </a:p>
          <a:p>
            <a:r>
              <a:rPr lang="en-US" dirty="0"/>
              <a:t>Ralph Lowe Energy Institute - Texas Christian University</a:t>
            </a:r>
          </a:p>
        </p:txBody>
      </p:sp>
    </p:spTree>
    <p:extLst>
      <p:ext uri="{BB962C8B-B14F-4D97-AF65-F5344CB8AC3E}">
        <p14:creationId xmlns:p14="http://schemas.microsoft.com/office/powerpoint/2010/main" val="3818017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000" dirty="0"/>
              <a:t>A transition </a:t>
            </a:r>
            <a:r>
              <a:rPr lang="en-US" sz="4000" i="1" dirty="0"/>
              <a:t>including</a:t>
            </a:r>
            <a:r>
              <a:rPr lang="en-US" sz="4000" dirty="0"/>
              <a:t> fossil fuels…..?</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658679"/>
            <a:ext cx="10515600" cy="4444465"/>
          </a:xfrm>
        </p:spPr>
        <p:txBody>
          <a:bodyPr/>
          <a:lstStyle/>
          <a:p>
            <a:r>
              <a:rPr lang="en-US" sz="3200" dirty="0">
                <a:solidFill>
                  <a:srgbClr val="00647A"/>
                </a:solidFill>
              </a:rPr>
              <a:t>Financial incentives – Tax Credits (US Code § 45Q)</a:t>
            </a:r>
          </a:p>
          <a:p>
            <a:pPr lvl="1"/>
            <a:r>
              <a:rPr lang="en-US" sz="2800" dirty="0">
                <a:solidFill>
                  <a:srgbClr val="00647A"/>
                </a:solidFill>
              </a:rPr>
              <a:t>Energy Improvement &amp; Extension Act of 2008</a:t>
            </a:r>
          </a:p>
          <a:p>
            <a:pPr lvl="2"/>
            <a:r>
              <a:rPr lang="en-US" sz="2400" dirty="0">
                <a:solidFill>
                  <a:srgbClr val="00647A"/>
                </a:solidFill>
              </a:rPr>
              <a:t>Differing credits for permanent storage vs. EOR</a:t>
            </a:r>
          </a:p>
          <a:p>
            <a:pPr lvl="1"/>
            <a:r>
              <a:rPr lang="en-US" sz="2800" dirty="0">
                <a:solidFill>
                  <a:srgbClr val="00647A"/>
                </a:solidFill>
              </a:rPr>
              <a:t>CCUS Tax Credit Act – 2021</a:t>
            </a:r>
          </a:p>
          <a:p>
            <a:pPr lvl="2"/>
            <a:r>
              <a:rPr lang="en-US" sz="2400" dirty="0">
                <a:solidFill>
                  <a:srgbClr val="00647A"/>
                </a:solidFill>
              </a:rPr>
              <a:t>Extended the credits</a:t>
            </a:r>
          </a:p>
          <a:p>
            <a:pPr lvl="2"/>
            <a:r>
              <a:rPr lang="en-US" sz="2400" dirty="0">
                <a:solidFill>
                  <a:srgbClr val="00647A"/>
                </a:solidFill>
              </a:rPr>
              <a:t>BKV – Barnett CCS: November 2023</a:t>
            </a:r>
          </a:p>
          <a:p>
            <a:pPr lvl="3"/>
            <a:r>
              <a:rPr lang="en-US" sz="2000" dirty="0">
                <a:solidFill>
                  <a:srgbClr val="00647A"/>
                </a:solidFill>
              </a:rPr>
              <a:t>Receives CO2 from EnLink Plant, stores supercritical CO2</a:t>
            </a:r>
          </a:p>
          <a:p>
            <a:pPr lvl="1"/>
            <a:r>
              <a:rPr lang="en-US" sz="2800" dirty="0">
                <a:solidFill>
                  <a:srgbClr val="00647A"/>
                </a:solidFill>
              </a:rPr>
              <a:t>DOE – Research Funding for CCS</a:t>
            </a:r>
          </a:p>
          <a:p>
            <a:pPr marL="0" indent="0">
              <a:buNone/>
            </a:pPr>
            <a:endParaRPr lang="en-US" dirty="0"/>
          </a:p>
        </p:txBody>
      </p:sp>
    </p:spTree>
    <p:extLst>
      <p:ext uri="{BB962C8B-B14F-4D97-AF65-F5344CB8AC3E}">
        <p14:creationId xmlns:p14="http://schemas.microsoft.com/office/powerpoint/2010/main" val="1880674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000" dirty="0"/>
              <a:t>A transition </a:t>
            </a:r>
            <a:r>
              <a:rPr lang="en-US" sz="4000" i="1" dirty="0"/>
              <a:t>including</a:t>
            </a:r>
            <a:r>
              <a:rPr lang="en-US" sz="4000" dirty="0"/>
              <a:t> fossil fuels…..?</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658679"/>
            <a:ext cx="10515600" cy="4444465"/>
          </a:xfrm>
        </p:spPr>
        <p:txBody>
          <a:bodyPr/>
          <a:lstStyle/>
          <a:p>
            <a:r>
              <a:rPr lang="en-US" sz="3000" i="1" dirty="0">
                <a:solidFill>
                  <a:srgbClr val="00647A"/>
                </a:solidFill>
              </a:rPr>
              <a:t>Carbon Capture &amp; Utilization </a:t>
            </a:r>
            <a:r>
              <a:rPr lang="en-US" sz="3000" dirty="0">
                <a:solidFill>
                  <a:srgbClr val="00647A"/>
                </a:solidFill>
              </a:rPr>
              <a:t>(CCU)</a:t>
            </a:r>
          </a:p>
          <a:p>
            <a:pPr lvl="1"/>
            <a:r>
              <a:rPr lang="en-US" sz="2400" dirty="0">
                <a:solidFill>
                  <a:srgbClr val="00647A"/>
                </a:solidFill>
              </a:rPr>
              <a:t>CO2 as a needed industrial/commercial gas</a:t>
            </a:r>
            <a:endParaRPr lang="en-US" sz="2100" dirty="0">
              <a:solidFill>
                <a:srgbClr val="00647A"/>
              </a:solidFill>
            </a:endParaRPr>
          </a:p>
          <a:p>
            <a:pPr lvl="2"/>
            <a:r>
              <a:rPr lang="en-US" sz="2100" dirty="0">
                <a:solidFill>
                  <a:srgbClr val="00647A"/>
                </a:solidFill>
              </a:rPr>
              <a:t>Beverage carbonation (beer, wine, soft drinks, carbonated H₂O)</a:t>
            </a:r>
          </a:p>
          <a:p>
            <a:pPr lvl="2"/>
            <a:r>
              <a:rPr lang="en-US" sz="2100" dirty="0">
                <a:solidFill>
                  <a:srgbClr val="00647A"/>
                </a:solidFill>
              </a:rPr>
              <a:t>Concrete building materials (carbonates &amp; curing)</a:t>
            </a:r>
          </a:p>
          <a:p>
            <a:pPr lvl="2"/>
            <a:r>
              <a:rPr lang="en-US" sz="2100" dirty="0">
                <a:solidFill>
                  <a:srgbClr val="00647A"/>
                </a:solidFill>
              </a:rPr>
              <a:t>Synthetic fuels</a:t>
            </a:r>
          </a:p>
          <a:p>
            <a:pPr lvl="2"/>
            <a:r>
              <a:rPr lang="en-US" sz="2100" dirty="0">
                <a:solidFill>
                  <a:srgbClr val="00647A"/>
                </a:solidFill>
              </a:rPr>
              <a:t>Chemicals &amp; Plastics</a:t>
            </a:r>
          </a:p>
          <a:p>
            <a:pPr lvl="2"/>
            <a:r>
              <a:rPr lang="en-US" sz="2100" dirty="0">
                <a:solidFill>
                  <a:srgbClr val="00647A"/>
                </a:solidFill>
              </a:rPr>
              <a:t>Methanol</a:t>
            </a:r>
          </a:p>
          <a:p>
            <a:pPr lvl="2"/>
            <a:r>
              <a:rPr lang="en-US" sz="2100" dirty="0">
                <a:solidFill>
                  <a:srgbClr val="00647A"/>
                </a:solidFill>
              </a:rPr>
              <a:t>Urea (fertilizer)</a:t>
            </a:r>
          </a:p>
          <a:p>
            <a:pPr lvl="2"/>
            <a:r>
              <a:rPr lang="en-US" sz="2100" dirty="0">
                <a:solidFill>
                  <a:srgbClr val="00647A"/>
                </a:solidFill>
              </a:rPr>
              <a:t>Dry Ice</a:t>
            </a:r>
          </a:p>
          <a:p>
            <a:pPr lvl="2"/>
            <a:r>
              <a:rPr lang="en-US" sz="2100" dirty="0">
                <a:solidFill>
                  <a:srgbClr val="00647A"/>
                </a:solidFill>
              </a:rPr>
              <a:t>Refrigerant</a:t>
            </a:r>
          </a:p>
          <a:p>
            <a:pPr lvl="2"/>
            <a:r>
              <a:rPr lang="en-US" sz="2100" dirty="0">
                <a:solidFill>
                  <a:srgbClr val="00647A"/>
                </a:solidFill>
              </a:rPr>
              <a:t>Aerosol propellant</a:t>
            </a:r>
          </a:p>
          <a:p>
            <a:pPr marL="0" indent="0">
              <a:buNone/>
            </a:pPr>
            <a:endParaRPr lang="en-US" dirty="0"/>
          </a:p>
        </p:txBody>
      </p:sp>
    </p:spTree>
    <p:extLst>
      <p:ext uri="{BB962C8B-B14F-4D97-AF65-F5344CB8AC3E}">
        <p14:creationId xmlns:p14="http://schemas.microsoft.com/office/powerpoint/2010/main" val="185575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000" dirty="0"/>
              <a:t>A transition </a:t>
            </a:r>
            <a:r>
              <a:rPr lang="en-US" sz="4000" i="1" dirty="0"/>
              <a:t>including</a:t>
            </a:r>
            <a:r>
              <a:rPr lang="en-US" sz="4000" dirty="0"/>
              <a:t> fossil fuels…..?</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40242" y="1658679"/>
            <a:ext cx="11013558" cy="4444465"/>
          </a:xfrm>
        </p:spPr>
        <p:txBody>
          <a:bodyPr/>
          <a:lstStyle/>
          <a:p>
            <a:r>
              <a:rPr lang="en-US" sz="3000" i="1" dirty="0">
                <a:solidFill>
                  <a:srgbClr val="00647A"/>
                </a:solidFill>
              </a:rPr>
              <a:t>Carbon Capture &amp; Utilization </a:t>
            </a:r>
            <a:r>
              <a:rPr lang="en-US" sz="3000" dirty="0">
                <a:solidFill>
                  <a:srgbClr val="00647A"/>
                </a:solidFill>
              </a:rPr>
              <a:t>(CCU)</a:t>
            </a:r>
          </a:p>
          <a:p>
            <a:pPr lvl="1"/>
            <a:r>
              <a:rPr lang="en-US" sz="2400" dirty="0">
                <a:solidFill>
                  <a:srgbClr val="00647A"/>
                </a:solidFill>
              </a:rPr>
              <a:t>CO2 for Enhance Oil Recovery (EOR)</a:t>
            </a:r>
            <a:endParaRPr lang="en-US" sz="2100" dirty="0">
              <a:solidFill>
                <a:srgbClr val="00647A"/>
              </a:solidFill>
            </a:endParaRPr>
          </a:p>
          <a:p>
            <a:pPr marL="0" indent="0">
              <a:buNone/>
            </a:pPr>
            <a:endParaRPr lang="en-US" dirty="0"/>
          </a:p>
        </p:txBody>
      </p:sp>
      <p:pic>
        <p:nvPicPr>
          <p:cNvPr id="4" name="Picture 3">
            <a:extLst>
              <a:ext uri="{FF2B5EF4-FFF2-40B4-BE49-F238E27FC236}">
                <a16:creationId xmlns:a16="http://schemas.microsoft.com/office/drawing/2014/main" id="{079A7DFE-6B62-8480-EE35-4454B755B9C8}"/>
              </a:ext>
            </a:extLst>
          </p:cNvPr>
          <p:cNvPicPr>
            <a:picLocks noChangeAspect="1"/>
          </p:cNvPicPr>
          <p:nvPr/>
        </p:nvPicPr>
        <p:blipFill>
          <a:blip r:embed="rId2"/>
          <a:stretch>
            <a:fillRect/>
          </a:stretch>
        </p:blipFill>
        <p:spPr>
          <a:xfrm>
            <a:off x="6804837" y="1658679"/>
            <a:ext cx="5263115" cy="4444465"/>
          </a:xfrm>
          <a:prstGeom prst="rect">
            <a:avLst/>
          </a:prstGeom>
        </p:spPr>
      </p:pic>
    </p:spTree>
    <p:extLst>
      <p:ext uri="{BB962C8B-B14F-4D97-AF65-F5344CB8AC3E}">
        <p14:creationId xmlns:p14="http://schemas.microsoft.com/office/powerpoint/2010/main" val="103633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620879"/>
            <a:ext cx="10515600" cy="776288"/>
          </a:xfrm>
        </p:spPr>
        <p:txBody>
          <a:bodyPr>
            <a:normAutofit/>
          </a:bodyPr>
          <a:lstStyle/>
          <a:p>
            <a:r>
              <a:rPr lang="en-US" sz="4000" dirty="0"/>
              <a:t>Direct Atmospheric Capture – CO2</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86316" y="5460609"/>
            <a:ext cx="11419368" cy="776288"/>
          </a:xfrm>
        </p:spPr>
        <p:txBody>
          <a:bodyPr>
            <a:normAutofit/>
          </a:bodyPr>
          <a:lstStyle/>
          <a:p>
            <a:pPr algn="ctr"/>
            <a:r>
              <a:rPr lang="en-US" sz="2000" dirty="0" err="1">
                <a:solidFill>
                  <a:srgbClr val="00647A"/>
                </a:solidFill>
              </a:rPr>
              <a:t>Climeworks</a:t>
            </a:r>
            <a:r>
              <a:rPr lang="en-US" sz="2000" dirty="0">
                <a:solidFill>
                  <a:srgbClr val="00647A"/>
                </a:solidFill>
              </a:rPr>
              <a:t> - Orca (Norway): 09/08/21 </a:t>
            </a:r>
          </a:p>
          <a:p>
            <a:pPr algn="ctr"/>
            <a:r>
              <a:rPr lang="en-US" sz="2000" dirty="0">
                <a:solidFill>
                  <a:srgbClr val="00647A"/>
                </a:solidFill>
              </a:rPr>
              <a:t>DOE awards $1.2 billion to Project Cypress in Louisiana – Oxy, et al. </a:t>
            </a:r>
          </a:p>
          <a:p>
            <a:endParaRPr lang="en-US" dirty="0"/>
          </a:p>
        </p:txBody>
      </p:sp>
      <p:pic>
        <p:nvPicPr>
          <p:cNvPr id="4" name="Picture 3">
            <a:extLst>
              <a:ext uri="{FF2B5EF4-FFF2-40B4-BE49-F238E27FC236}">
                <a16:creationId xmlns:a16="http://schemas.microsoft.com/office/drawing/2014/main" id="{0179212E-9504-9151-648A-249B69DC1B32}"/>
              </a:ext>
            </a:extLst>
          </p:cNvPr>
          <p:cNvPicPr>
            <a:picLocks noChangeAspect="1"/>
          </p:cNvPicPr>
          <p:nvPr/>
        </p:nvPicPr>
        <p:blipFill>
          <a:blip r:embed="rId2"/>
          <a:stretch>
            <a:fillRect/>
          </a:stretch>
        </p:blipFill>
        <p:spPr>
          <a:xfrm>
            <a:off x="2014374" y="1365325"/>
            <a:ext cx="8163252" cy="4095284"/>
          </a:xfrm>
          <a:prstGeom prst="rect">
            <a:avLst/>
          </a:prstGeom>
        </p:spPr>
      </p:pic>
    </p:spTree>
    <p:extLst>
      <p:ext uri="{BB962C8B-B14F-4D97-AF65-F5344CB8AC3E}">
        <p14:creationId xmlns:p14="http://schemas.microsoft.com/office/powerpoint/2010/main" val="156267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912628" y="754856"/>
            <a:ext cx="10515600" cy="776288"/>
          </a:xfrm>
        </p:spPr>
        <p:txBody>
          <a:bodyPr>
            <a:normAutofit/>
          </a:bodyPr>
          <a:lstStyle/>
          <a:p>
            <a:r>
              <a:rPr lang="en-US" sz="4000" dirty="0">
                <a:latin typeface="+mn-lt"/>
              </a:rPr>
              <a:t>Carbon</a:t>
            </a:r>
            <a:r>
              <a:rPr lang="en-US" sz="4000" spc="-101" dirty="0">
                <a:latin typeface="+mn-lt"/>
              </a:rPr>
              <a:t> </a:t>
            </a:r>
            <a:r>
              <a:rPr lang="en-US" sz="4000" dirty="0">
                <a:latin typeface="+mn-lt"/>
              </a:rPr>
              <a:t>Capture</a:t>
            </a:r>
            <a:r>
              <a:rPr lang="en-US" sz="4000" spc="-98" dirty="0">
                <a:latin typeface="+mn-lt"/>
              </a:rPr>
              <a:t> </a:t>
            </a:r>
            <a:r>
              <a:rPr lang="en-US" sz="4000" dirty="0">
                <a:latin typeface="+mn-lt"/>
              </a:rPr>
              <a:t>&amp;</a:t>
            </a:r>
            <a:r>
              <a:rPr lang="en-US" sz="4000" spc="-127" dirty="0">
                <a:latin typeface="+mn-lt"/>
              </a:rPr>
              <a:t> </a:t>
            </a:r>
            <a:r>
              <a:rPr lang="en-US" sz="4000" spc="-15" dirty="0">
                <a:latin typeface="+mn-lt"/>
              </a:rPr>
              <a:t>Sequestration</a:t>
            </a:r>
            <a:r>
              <a:rPr lang="en-US" sz="4000" spc="-53" dirty="0">
                <a:latin typeface="+mn-lt"/>
              </a:rPr>
              <a:t> </a:t>
            </a:r>
            <a:r>
              <a:rPr lang="en-US" sz="4000" spc="-8" dirty="0">
                <a:latin typeface="+mn-lt"/>
              </a:rPr>
              <a:t>(CCS)</a:t>
            </a:r>
            <a:endParaRPr lang="en-US" sz="4000"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616149"/>
            <a:ext cx="10515600" cy="4486995"/>
          </a:xfrm>
        </p:spPr>
        <p:txBody>
          <a:bodyPr/>
          <a:lstStyle/>
          <a:p>
            <a:pPr marL="180499" indent="-170974">
              <a:spcBef>
                <a:spcPts val="285"/>
              </a:spcBef>
              <a:buFont typeface="Arial"/>
              <a:buChar char="•"/>
              <a:tabLst>
                <a:tab pos="180499" algn="l"/>
              </a:tabLst>
            </a:pPr>
            <a:r>
              <a:rPr lang="en-US" sz="3200" dirty="0">
                <a:solidFill>
                  <a:srgbClr val="00647A"/>
                </a:solidFill>
                <a:cs typeface="Calibri"/>
              </a:rPr>
              <a:t>“Land</a:t>
            </a:r>
            <a:r>
              <a:rPr lang="en-US" sz="3200" spc="-34" dirty="0">
                <a:solidFill>
                  <a:srgbClr val="00647A"/>
                </a:solidFill>
                <a:cs typeface="Calibri"/>
              </a:rPr>
              <a:t> </a:t>
            </a:r>
            <a:r>
              <a:rPr lang="en-US" sz="3200" spc="-15" dirty="0">
                <a:solidFill>
                  <a:srgbClr val="00647A"/>
                </a:solidFill>
                <a:cs typeface="Calibri"/>
              </a:rPr>
              <a:t>Grab”</a:t>
            </a:r>
            <a:endParaRPr lang="en-US" sz="3200" dirty="0">
              <a:solidFill>
                <a:srgbClr val="00647A"/>
              </a:solidFill>
              <a:cs typeface="Calibri"/>
            </a:endParaRPr>
          </a:p>
          <a:p>
            <a:pPr marL="523399" marR="3810" lvl="1" indent="-171450">
              <a:lnSpc>
                <a:spcPts val="1943"/>
              </a:lnSpc>
              <a:spcBef>
                <a:spcPts val="424"/>
              </a:spcBef>
              <a:buFont typeface="Arial"/>
              <a:buChar char="•"/>
              <a:tabLst>
                <a:tab pos="523399" algn="l"/>
              </a:tabLst>
            </a:pPr>
            <a:r>
              <a:rPr lang="en-US" sz="2400" dirty="0">
                <a:solidFill>
                  <a:srgbClr val="00647A"/>
                </a:solidFill>
                <a:cs typeface="Calibri"/>
              </a:rPr>
              <a:t>While</a:t>
            </a:r>
            <a:r>
              <a:rPr lang="en-US" sz="2400" spc="-34" dirty="0">
                <a:solidFill>
                  <a:srgbClr val="00647A"/>
                </a:solidFill>
                <a:cs typeface="Calibri"/>
              </a:rPr>
              <a:t> </a:t>
            </a:r>
            <a:r>
              <a:rPr lang="en-US" sz="2400" dirty="0">
                <a:solidFill>
                  <a:srgbClr val="00647A"/>
                </a:solidFill>
                <a:cs typeface="Calibri"/>
              </a:rPr>
              <a:t>mostly</a:t>
            </a:r>
            <a:r>
              <a:rPr lang="en-US" sz="2400" spc="-49" dirty="0">
                <a:solidFill>
                  <a:srgbClr val="00647A"/>
                </a:solidFill>
                <a:cs typeface="Calibri"/>
              </a:rPr>
              <a:t> </a:t>
            </a:r>
            <a:r>
              <a:rPr lang="en-US" sz="2400" dirty="0">
                <a:solidFill>
                  <a:srgbClr val="00647A"/>
                </a:solidFill>
                <a:cs typeface="Calibri"/>
              </a:rPr>
              <a:t>secret,</a:t>
            </a:r>
            <a:r>
              <a:rPr lang="en-US" sz="2400" spc="-30" dirty="0">
                <a:solidFill>
                  <a:srgbClr val="00647A"/>
                </a:solidFill>
                <a:cs typeface="Calibri"/>
              </a:rPr>
              <a:t> </a:t>
            </a:r>
            <a:r>
              <a:rPr lang="en-US" sz="2400" dirty="0">
                <a:solidFill>
                  <a:srgbClr val="00647A"/>
                </a:solidFill>
                <a:cs typeface="Calibri"/>
              </a:rPr>
              <a:t>may</a:t>
            </a:r>
            <a:r>
              <a:rPr lang="en-US" sz="2400" spc="-15" dirty="0">
                <a:solidFill>
                  <a:srgbClr val="00647A"/>
                </a:solidFill>
                <a:cs typeface="Calibri"/>
              </a:rPr>
              <a:t> </a:t>
            </a:r>
            <a:r>
              <a:rPr lang="en-US" sz="2400" dirty="0">
                <a:solidFill>
                  <a:srgbClr val="00647A"/>
                </a:solidFill>
                <a:cs typeface="Calibri"/>
              </a:rPr>
              <a:t>O&amp;G</a:t>
            </a:r>
            <a:r>
              <a:rPr lang="en-US" sz="2400" spc="-34" dirty="0">
                <a:solidFill>
                  <a:srgbClr val="00647A"/>
                </a:solidFill>
                <a:cs typeface="Calibri"/>
              </a:rPr>
              <a:t> </a:t>
            </a:r>
            <a:r>
              <a:rPr lang="en-US" sz="2400" dirty="0">
                <a:solidFill>
                  <a:srgbClr val="00647A"/>
                </a:solidFill>
                <a:cs typeface="Calibri"/>
              </a:rPr>
              <a:t>companies</a:t>
            </a:r>
            <a:r>
              <a:rPr lang="en-US" sz="2400" spc="-26" dirty="0">
                <a:solidFill>
                  <a:srgbClr val="00647A"/>
                </a:solidFill>
                <a:cs typeface="Calibri"/>
              </a:rPr>
              <a:t> </a:t>
            </a:r>
            <a:r>
              <a:rPr lang="en-US" sz="2400" dirty="0">
                <a:solidFill>
                  <a:srgbClr val="00647A"/>
                </a:solidFill>
                <a:cs typeface="Calibri"/>
              </a:rPr>
              <a:t>are</a:t>
            </a:r>
            <a:r>
              <a:rPr lang="en-US" sz="2400" spc="-45" dirty="0">
                <a:solidFill>
                  <a:srgbClr val="00647A"/>
                </a:solidFill>
                <a:cs typeface="Calibri"/>
              </a:rPr>
              <a:t> </a:t>
            </a:r>
            <a:r>
              <a:rPr lang="en-US" sz="2400" dirty="0">
                <a:solidFill>
                  <a:srgbClr val="00647A"/>
                </a:solidFill>
                <a:cs typeface="Calibri"/>
              </a:rPr>
              <a:t>acquiring</a:t>
            </a:r>
            <a:r>
              <a:rPr lang="en-US" sz="2400" spc="-49" dirty="0">
                <a:solidFill>
                  <a:srgbClr val="00647A"/>
                </a:solidFill>
                <a:cs typeface="Calibri"/>
              </a:rPr>
              <a:t> </a:t>
            </a:r>
            <a:r>
              <a:rPr lang="en-US" sz="2400" dirty="0">
                <a:solidFill>
                  <a:srgbClr val="00647A"/>
                </a:solidFill>
                <a:cs typeface="Calibri"/>
              </a:rPr>
              <a:t>leases</a:t>
            </a:r>
            <a:r>
              <a:rPr lang="en-US" sz="2400" spc="-15" dirty="0">
                <a:solidFill>
                  <a:srgbClr val="00647A"/>
                </a:solidFill>
                <a:cs typeface="Calibri"/>
              </a:rPr>
              <a:t> </a:t>
            </a:r>
            <a:r>
              <a:rPr lang="en-US" sz="2400" dirty="0">
                <a:solidFill>
                  <a:srgbClr val="00647A"/>
                </a:solidFill>
                <a:cs typeface="Calibri"/>
              </a:rPr>
              <a:t>for</a:t>
            </a:r>
            <a:r>
              <a:rPr lang="en-US" sz="2400" spc="-41" dirty="0">
                <a:solidFill>
                  <a:srgbClr val="00647A"/>
                </a:solidFill>
                <a:cs typeface="Calibri"/>
              </a:rPr>
              <a:t> </a:t>
            </a:r>
            <a:r>
              <a:rPr lang="en-US" sz="2400" dirty="0">
                <a:solidFill>
                  <a:srgbClr val="00647A"/>
                </a:solidFill>
                <a:cs typeface="Calibri"/>
              </a:rPr>
              <a:t>pore</a:t>
            </a:r>
            <a:r>
              <a:rPr lang="en-US" sz="2400" spc="-41" dirty="0">
                <a:solidFill>
                  <a:srgbClr val="00647A"/>
                </a:solidFill>
                <a:cs typeface="Calibri"/>
              </a:rPr>
              <a:t> </a:t>
            </a:r>
            <a:r>
              <a:rPr lang="en-US" sz="2400" spc="-8" dirty="0">
                <a:solidFill>
                  <a:srgbClr val="00647A"/>
                </a:solidFill>
                <a:cs typeface="Calibri"/>
              </a:rPr>
              <a:t>space </a:t>
            </a:r>
            <a:r>
              <a:rPr lang="en-US" sz="2400" dirty="0">
                <a:solidFill>
                  <a:srgbClr val="00647A"/>
                </a:solidFill>
                <a:cs typeface="Calibri"/>
              </a:rPr>
              <a:t>for</a:t>
            </a:r>
            <a:r>
              <a:rPr lang="en-US" sz="2400" spc="-38" dirty="0">
                <a:solidFill>
                  <a:srgbClr val="00647A"/>
                </a:solidFill>
                <a:cs typeface="Calibri"/>
              </a:rPr>
              <a:t> </a:t>
            </a:r>
            <a:r>
              <a:rPr lang="en-US" sz="2400" spc="-8" dirty="0">
                <a:solidFill>
                  <a:srgbClr val="00647A"/>
                </a:solidFill>
                <a:cs typeface="Calibri"/>
              </a:rPr>
              <a:t>CCS/CCUS.</a:t>
            </a:r>
            <a:endParaRPr lang="en-US" sz="2400" dirty="0">
              <a:solidFill>
                <a:srgbClr val="00647A"/>
              </a:solidFill>
              <a:cs typeface="Calibri"/>
            </a:endParaRPr>
          </a:p>
          <a:p>
            <a:pPr marL="866775" lvl="2" indent="-171926">
              <a:spcBef>
                <a:spcPts val="203"/>
              </a:spcBef>
              <a:buFont typeface="Arial"/>
              <a:buChar char="•"/>
              <a:tabLst>
                <a:tab pos="866775" algn="l"/>
              </a:tabLst>
            </a:pPr>
            <a:r>
              <a:rPr lang="en-US" sz="2000" dirty="0">
                <a:solidFill>
                  <a:srgbClr val="00647A"/>
                </a:solidFill>
                <a:cs typeface="Calibri"/>
              </a:rPr>
              <a:t>Oxy</a:t>
            </a:r>
            <a:r>
              <a:rPr lang="en-US" sz="2000" spc="-30" dirty="0">
                <a:solidFill>
                  <a:srgbClr val="00647A"/>
                </a:solidFill>
                <a:cs typeface="Calibri"/>
              </a:rPr>
              <a:t> </a:t>
            </a:r>
            <a:r>
              <a:rPr lang="en-US" sz="2000" dirty="0">
                <a:solidFill>
                  <a:srgbClr val="00647A"/>
                </a:solidFill>
                <a:cs typeface="Calibri"/>
              </a:rPr>
              <a:t>–</a:t>
            </a:r>
            <a:r>
              <a:rPr lang="en-US" sz="2000" spc="-26" dirty="0">
                <a:solidFill>
                  <a:srgbClr val="00647A"/>
                </a:solidFill>
                <a:cs typeface="Calibri"/>
              </a:rPr>
              <a:t> </a:t>
            </a:r>
            <a:r>
              <a:rPr lang="en-US" sz="2000" dirty="0">
                <a:solidFill>
                  <a:srgbClr val="00647A"/>
                </a:solidFill>
                <a:cs typeface="Calibri"/>
              </a:rPr>
              <a:t>287k</a:t>
            </a:r>
            <a:r>
              <a:rPr lang="en-US" sz="2000" spc="-8" dirty="0">
                <a:solidFill>
                  <a:srgbClr val="00647A"/>
                </a:solidFill>
                <a:cs typeface="Calibri"/>
              </a:rPr>
              <a:t> </a:t>
            </a:r>
            <a:r>
              <a:rPr lang="en-US" sz="2000" dirty="0">
                <a:solidFill>
                  <a:srgbClr val="00647A"/>
                </a:solidFill>
                <a:cs typeface="Calibri"/>
              </a:rPr>
              <a:t>acres</a:t>
            </a:r>
            <a:r>
              <a:rPr lang="en-US" sz="2000" spc="-11" dirty="0">
                <a:solidFill>
                  <a:srgbClr val="00647A"/>
                </a:solidFill>
                <a:cs typeface="Calibri"/>
              </a:rPr>
              <a:t> </a:t>
            </a:r>
            <a:r>
              <a:rPr lang="en-US" sz="2000" dirty="0">
                <a:solidFill>
                  <a:srgbClr val="00647A"/>
                </a:solidFill>
                <a:cs typeface="Calibri"/>
              </a:rPr>
              <a:t>in</a:t>
            </a:r>
            <a:r>
              <a:rPr lang="en-US" sz="2000" spc="-23" dirty="0">
                <a:solidFill>
                  <a:srgbClr val="00647A"/>
                </a:solidFill>
                <a:cs typeface="Calibri"/>
              </a:rPr>
              <a:t> </a:t>
            </a:r>
            <a:r>
              <a:rPr lang="en-US" sz="2000" dirty="0">
                <a:solidFill>
                  <a:srgbClr val="00647A"/>
                </a:solidFill>
                <a:cs typeface="Calibri"/>
              </a:rPr>
              <a:t>TX</a:t>
            </a:r>
            <a:r>
              <a:rPr lang="en-US" sz="2000" spc="-11" dirty="0">
                <a:solidFill>
                  <a:srgbClr val="00647A"/>
                </a:solidFill>
                <a:cs typeface="Calibri"/>
              </a:rPr>
              <a:t> </a:t>
            </a:r>
            <a:r>
              <a:rPr lang="en-US" sz="2000" dirty="0">
                <a:solidFill>
                  <a:srgbClr val="00647A"/>
                </a:solidFill>
                <a:cs typeface="Calibri"/>
              </a:rPr>
              <a:t>&amp;</a:t>
            </a:r>
            <a:r>
              <a:rPr lang="en-US" sz="2000" spc="-34" dirty="0">
                <a:solidFill>
                  <a:srgbClr val="00647A"/>
                </a:solidFill>
                <a:cs typeface="Calibri"/>
              </a:rPr>
              <a:t> </a:t>
            </a:r>
            <a:r>
              <a:rPr lang="en-US" sz="2000" spc="-19" dirty="0">
                <a:solidFill>
                  <a:srgbClr val="00647A"/>
                </a:solidFill>
                <a:cs typeface="Calibri"/>
              </a:rPr>
              <a:t>LA</a:t>
            </a:r>
            <a:endParaRPr lang="en-US" sz="2000" dirty="0">
              <a:solidFill>
                <a:srgbClr val="00647A"/>
              </a:solidFill>
              <a:cs typeface="Calibri"/>
            </a:endParaRPr>
          </a:p>
          <a:p>
            <a:pPr marL="866775" lvl="2" indent="-171926">
              <a:spcBef>
                <a:spcPts val="199"/>
              </a:spcBef>
              <a:buFont typeface="Arial"/>
              <a:buChar char="•"/>
              <a:tabLst>
                <a:tab pos="866775" algn="l"/>
              </a:tabLst>
            </a:pPr>
            <a:r>
              <a:rPr lang="en-US" sz="2000" dirty="0">
                <a:solidFill>
                  <a:srgbClr val="00647A"/>
                </a:solidFill>
                <a:cs typeface="Calibri"/>
              </a:rPr>
              <a:t>Chevron</a:t>
            </a:r>
            <a:r>
              <a:rPr lang="en-US" sz="2000" spc="-26" dirty="0">
                <a:solidFill>
                  <a:srgbClr val="00647A"/>
                </a:solidFill>
                <a:cs typeface="Calibri"/>
              </a:rPr>
              <a:t> </a:t>
            </a:r>
            <a:r>
              <a:rPr lang="en-US" sz="2000" dirty="0">
                <a:solidFill>
                  <a:srgbClr val="00647A"/>
                </a:solidFill>
                <a:cs typeface="Calibri"/>
              </a:rPr>
              <a:t>–</a:t>
            </a:r>
            <a:r>
              <a:rPr lang="en-US" sz="2000" spc="-49" dirty="0">
                <a:solidFill>
                  <a:srgbClr val="00647A"/>
                </a:solidFill>
                <a:cs typeface="Calibri"/>
              </a:rPr>
              <a:t> </a:t>
            </a:r>
            <a:r>
              <a:rPr lang="en-US" sz="2000" dirty="0">
                <a:solidFill>
                  <a:srgbClr val="00647A"/>
                </a:solidFill>
                <a:cs typeface="Calibri"/>
              </a:rPr>
              <a:t>100k</a:t>
            </a:r>
            <a:r>
              <a:rPr lang="en-US" sz="2000" spc="-19" dirty="0">
                <a:solidFill>
                  <a:srgbClr val="00647A"/>
                </a:solidFill>
                <a:cs typeface="Calibri"/>
              </a:rPr>
              <a:t> </a:t>
            </a:r>
            <a:r>
              <a:rPr lang="en-US" sz="2000" dirty="0">
                <a:solidFill>
                  <a:srgbClr val="00647A"/>
                </a:solidFill>
                <a:cs typeface="Calibri"/>
              </a:rPr>
              <a:t>acres</a:t>
            </a:r>
            <a:r>
              <a:rPr lang="en-US" sz="2000" spc="-30" dirty="0">
                <a:solidFill>
                  <a:srgbClr val="00647A"/>
                </a:solidFill>
                <a:cs typeface="Calibri"/>
              </a:rPr>
              <a:t> </a:t>
            </a:r>
            <a:r>
              <a:rPr lang="en-US" sz="2000" dirty="0">
                <a:solidFill>
                  <a:srgbClr val="00647A"/>
                </a:solidFill>
                <a:cs typeface="Calibri"/>
              </a:rPr>
              <a:t>in</a:t>
            </a:r>
            <a:r>
              <a:rPr lang="en-US" sz="2000" spc="-34" dirty="0">
                <a:solidFill>
                  <a:srgbClr val="00647A"/>
                </a:solidFill>
                <a:cs typeface="Calibri"/>
              </a:rPr>
              <a:t> </a:t>
            </a:r>
            <a:r>
              <a:rPr lang="en-US" sz="2000" spc="-19" dirty="0">
                <a:solidFill>
                  <a:srgbClr val="00647A"/>
                </a:solidFill>
                <a:cs typeface="Calibri"/>
              </a:rPr>
              <a:t>TX</a:t>
            </a:r>
            <a:endParaRPr lang="en-US" sz="2000" dirty="0">
              <a:solidFill>
                <a:srgbClr val="00647A"/>
              </a:solidFill>
              <a:cs typeface="Calibri"/>
            </a:endParaRPr>
          </a:p>
          <a:p>
            <a:pPr marL="180499" indent="-170974">
              <a:spcBef>
                <a:spcPts val="446"/>
              </a:spcBef>
              <a:buFont typeface="Arial"/>
              <a:buChar char="•"/>
              <a:tabLst>
                <a:tab pos="180499" algn="l"/>
              </a:tabLst>
            </a:pPr>
            <a:r>
              <a:rPr lang="en-US" sz="3200" spc="-8" dirty="0">
                <a:solidFill>
                  <a:srgbClr val="00647A"/>
                </a:solidFill>
                <a:cs typeface="Calibri"/>
              </a:rPr>
              <a:t>Issues</a:t>
            </a:r>
            <a:endParaRPr lang="en-US" sz="3200" dirty="0">
              <a:solidFill>
                <a:srgbClr val="00647A"/>
              </a:solidFill>
              <a:cs typeface="Calibri"/>
            </a:endParaRPr>
          </a:p>
          <a:p>
            <a:pPr marL="522923" lvl="1" indent="-170974">
              <a:spcBef>
                <a:spcPts val="191"/>
              </a:spcBef>
              <a:buFont typeface="Arial"/>
              <a:buChar char="•"/>
              <a:tabLst>
                <a:tab pos="522923" algn="l"/>
              </a:tabLst>
            </a:pPr>
            <a:r>
              <a:rPr lang="en-US" sz="2400" dirty="0">
                <a:solidFill>
                  <a:srgbClr val="00647A"/>
                </a:solidFill>
                <a:cs typeface="Calibri"/>
              </a:rPr>
              <a:t>Class</a:t>
            </a:r>
            <a:r>
              <a:rPr lang="en-US" sz="2400" spc="-26" dirty="0">
                <a:solidFill>
                  <a:srgbClr val="00647A"/>
                </a:solidFill>
                <a:cs typeface="Calibri"/>
              </a:rPr>
              <a:t> </a:t>
            </a:r>
            <a:r>
              <a:rPr lang="en-US" sz="2400" dirty="0">
                <a:solidFill>
                  <a:srgbClr val="00647A"/>
                </a:solidFill>
                <a:cs typeface="Calibri"/>
              </a:rPr>
              <a:t>6</a:t>
            </a:r>
            <a:r>
              <a:rPr lang="en-US" sz="2400" spc="-15" dirty="0">
                <a:solidFill>
                  <a:srgbClr val="00647A"/>
                </a:solidFill>
                <a:cs typeface="Calibri"/>
              </a:rPr>
              <a:t> </a:t>
            </a:r>
            <a:r>
              <a:rPr lang="en-US" sz="2400" spc="-8" dirty="0">
                <a:solidFill>
                  <a:srgbClr val="00647A"/>
                </a:solidFill>
                <a:cs typeface="Calibri"/>
              </a:rPr>
              <a:t>certification</a:t>
            </a:r>
            <a:endParaRPr lang="en-US" sz="2400" dirty="0">
              <a:solidFill>
                <a:srgbClr val="00647A"/>
              </a:solidFill>
              <a:cs typeface="Calibri"/>
            </a:endParaRPr>
          </a:p>
          <a:p>
            <a:pPr marL="866775" lvl="2" indent="-171926">
              <a:spcBef>
                <a:spcPts val="210"/>
              </a:spcBef>
              <a:buFont typeface="Arial"/>
              <a:buChar char="•"/>
              <a:tabLst>
                <a:tab pos="866775" algn="l"/>
              </a:tabLst>
            </a:pPr>
            <a:r>
              <a:rPr lang="en-US" sz="2000" dirty="0">
                <a:solidFill>
                  <a:srgbClr val="00647A"/>
                </a:solidFill>
                <a:cs typeface="Calibri"/>
              </a:rPr>
              <a:t>100</a:t>
            </a:r>
            <a:r>
              <a:rPr lang="en-US" sz="2000" spc="-49" dirty="0">
                <a:solidFill>
                  <a:srgbClr val="00647A"/>
                </a:solidFill>
                <a:cs typeface="Calibri"/>
              </a:rPr>
              <a:t> </a:t>
            </a:r>
            <a:r>
              <a:rPr lang="en-US" sz="2000" dirty="0">
                <a:solidFill>
                  <a:srgbClr val="00647A"/>
                </a:solidFill>
                <a:cs typeface="Calibri"/>
              </a:rPr>
              <a:t>permits</a:t>
            </a:r>
            <a:r>
              <a:rPr lang="en-US" sz="2000" spc="-8" dirty="0">
                <a:solidFill>
                  <a:srgbClr val="00647A"/>
                </a:solidFill>
                <a:cs typeface="Calibri"/>
              </a:rPr>
              <a:t> </a:t>
            </a:r>
            <a:r>
              <a:rPr lang="en-US" sz="2000" dirty="0">
                <a:solidFill>
                  <a:srgbClr val="00647A"/>
                </a:solidFill>
                <a:cs typeface="Calibri"/>
              </a:rPr>
              <a:t>under</a:t>
            </a:r>
            <a:r>
              <a:rPr lang="en-US" sz="2000" spc="-60" dirty="0">
                <a:solidFill>
                  <a:srgbClr val="00647A"/>
                </a:solidFill>
                <a:cs typeface="Calibri"/>
              </a:rPr>
              <a:t> </a:t>
            </a:r>
            <a:r>
              <a:rPr lang="en-US" sz="2000" dirty="0">
                <a:solidFill>
                  <a:srgbClr val="00647A"/>
                </a:solidFill>
                <a:cs typeface="Calibri"/>
              </a:rPr>
              <a:t>review</a:t>
            </a:r>
            <a:r>
              <a:rPr lang="en-US" sz="2000" spc="-19" dirty="0">
                <a:solidFill>
                  <a:srgbClr val="00647A"/>
                </a:solidFill>
                <a:cs typeface="Calibri"/>
              </a:rPr>
              <a:t> </a:t>
            </a:r>
            <a:r>
              <a:rPr lang="en-US" sz="2000" dirty="0">
                <a:solidFill>
                  <a:srgbClr val="00647A"/>
                </a:solidFill>
                <a:cs typeface="Calibri"/>
              </a:rPr>
              <a:t>by</a:t>
            </a:r>
            <a:r>
              <a:rPr lang="en-US" sz="2000" spc="-71" dirty="0">
                <a:solidFill>
                  <a:srgbClr val="00647A"/>
                </a:solidFill>
                <a:cs typeface="Calibri"/>
              </a:rPr>
              <a:t> </a:t>
            </a:r>
            <a:r>
              <a:rPr lang="en-US" sz="2000" spc="-19" dirty="0">
                <a:solidFill>
                  <a:srgbClr val="00647A"/>
                </a:solidFill>
                <a:cs typeface="Calibri"/>
              </a:rPr>
              <a:t>EPA</a:t>
            </a:r>
            <a:endParaRPr lang="en-US" sz="2000" dirty="0">
              <a:solidFill>
                <a:srgbClr val="00647A"/>
              </a:solidFill>
              <a:cs typeface="Calibri"/>
            </a:endParaRPr>
          </a:p>
          <a:p>
            <a:pPr marL="866775" lvl="2" indent="-171926">
              <a:spcBef>
                <a:spcPts val="203"/>
              </a:spcBef>
              <a:buFont typeface="Arial"/>
              <a:buChar char="•"/>
              <a:tabLst>
                <a:tab pos="866775" algn="l"/>
              </a:tabLst>
            </a:pPr>
            <a:r>
              <a:rPr lang="en-US" sz="2000" dirty="0">
                <a:solidFill>
                  <a:srgbClr val="00647A"/>
                </a:solidFill>
                <a:cs typeface="Calibri"/>
              </a:rPr>
              <a:t>States</a:t>
            </a:r>
            <a:r>
              <a:rPr lang="en-US" sz="2000" spc="-56" dirty="0">
                <a:solidFill>
                  <a:srgbClr val="00647A"/>
                </a:solidFill>
                <a:cs typeface="Calibri"/>
              </a:rPr>
              <a:t> </a:t>
            </a:r>
            <a:r>
              <a:rPr lang="en-US" sz="2000" dirty="0">
                <a:solidFill>
                  <a:srgbClr val="00647A"/>
                </a:solidFill>
                <a:cs typeface="Calibri"/>
              </a:rPr>
              <a:t>seeking</a:t>
            </a:r>
            <a:r>
              <a:rPr lang="en-US" sz="2000" spc="-53" dirty="0">
                <a:solidFill>
                  <a:srgbClr val="00647A"/>
                </a:solidFill>
                <a:cs typeface="Calibri"/>
              </a:rPr>
              <a:t> </a:t>
            </a:r>
            <a:r>
              <a:rPr lang="en-US" sz="2000" spc="-8" dirty="0">
                <a:solidFill>
                  <a:srgbClr val="00647A"/>
                </a:solidFill>
                <a:cs typeface="Calibri"/>
              </a:rPr>
              <a:t>“primacy” (Louisiana has been granted primacy)</a:t>
            </a:r>
            <a:endParaRPr lang="en-US" sz="2000" dirty="0">
              <a:solidFill>
                <a:srgbClr val="00647A"/>
              </a:solidFill>
              <a:cs typeface="Calibri"/>
            </a:endParaRPr>
          </a:p>
          <a:p>
            <a:pPr marL="522923" lvl="1" indent="-170974">
              <a:spcBef>
                <a:spcPts val="131"/>
              </a:spcBef>
              <a:buFont typeface="Arial"/>
              <a:buChar char="•"/>
              <a:tabLst>
                <a:tab pos="522923" algn="l"/>
              </a:tabLst>
            </a:pPr>
            <a:r>
              <a:rPr lang="en-US" sz="2400" dirty="0">
                <a:solidFill>
                  <a:srgbClr val="00647A"/>
                </a:solidFill>
                <a:cs typeface="Calibri"/>
              </a:rPr>
              <a:t>Pore</a:t>
            </a:r>
            <a:r>
              <a:rPr lang="en-US" sz="2400" spc="-53" dirty="0">
                <a:solidFill>
                  <a:srgbClr val="00647A"/>
                </a:solidFill>
                <a:cs typeface="Calibri"/>
              </a:rPr>
              <a:t> </a:t>
            </a:r>
            <a:r>
              <a:rPr lang="en-US" sz="2400" dirty="0">
                <a:solidFill>
                  <a:srgbClr val="00647A"/>
                </a:solidFill>
                <a:cs typeface="Calibri"/>
              </a:rPr>
              <a:t>space</a:t>
            </a:r>
            <a:r>
              <a:rPr lang="en-US" sz="2400" spc="-38" dirty="0">
                <a:solidFill>
                  <a:srgbClr val="00647A"/>
                </a:solidFill>
                <a:cs typeface="Calibri"/>
              </a:rPr>
              <a:t> </a:t>
            </a:r>
            <a:r>
              <a:rPr lang="en-US" sz="2400" spc="-8" dirty="0">
                <a:solidFill>
                  <a:srgbClr val="00647A"/>
                </a:solidFill>
                <a:cs typeface="Calibri"/>
              </a:rPr>
              <a:t>ownership</a:t>
            </a:r>
            <a:endParaRPr lang="en-US" sz="2400" dirty="0">
              <a:solidFill>
                <a:srgbClr val="00647A"/>
              </a:solidFill>
              <a:cs typeface="Calibri"/>
            </a:endParaRPr>
          </a:p>
          <a:p>
            <a:pPr marL="522923" lvl="1" indent="-170974">
              <a:spcBef>
                <a:spcPts val="161"/>
              </a:spcBef>
              <a:buFont typeface="Arial"/>
              <a:buChar char="•"/>
              <a:tabLst>
                <a:tab pos="522923" algn="l"/>
              </a:tabLst>
            </a:pPr>
            <a:r>
              <a:rPr lang="en-US" sz="2400" dirty="0">
                <a:solidFill>
                  <a:srgbClr val="00647A"/>
                </a:solidFill>
                <a:cs typeface="Calibri"/>
              </a:rPr>
              <a:t>Opposition</a:t>
            </a:r>
            <a:r>
              <a:rPr lang="en-US" sz="2400" spc="-41" dirty="0">
                <a:solidFill>
                  <a:srgbClr val="00647A"/>
                </a:solidFill>
                <a:cs typeface="Calibri"/>
              </a:rPr>
              <a:t> </a:t>
            </a:r>
            <a:r>
              <a:rPr lang="en-US" sz="2400" dirty="0">
                <a:solidFill>
                  <a:srgbClr val="00647A"/>
                </a:solidFill>
                <a:cs typeface="Calibri"/>
              </a:rPr>
              <a:t>to</a:t>
            </a:r>
            <a:r>
              <a:rPr lang="en-US" sz="2400" spc="-23" dirty="0">
                <a:solidFill>
                  <a:srgbClr val="00647A"/>
                </a:solidFill>
                <a:cs typeface="Calibri"/>
              </a:rPr>
              <a:t> </a:t>
            </a:r>
            <a:r>
              <a:rPr lang="en-US" sz="2400" spc="-8" dirty="0">
                <a:solidFill>
                  <a:srgbClr val="00647A"/>
                </a:solidFill>
                <a:cs typeface="Calibri"/>
              </a:rPr>
              <a:t>sequestration</a:t>
            </a:r>
            <a:r>
              <a:rPr lang="en-US" sz="2400" spc="-53" dirty="0">
                <a:solidFill>
                  <a:srgbClr val="00647A"/>
                </a:solidFill>
                <a:cs typeface="Calibri"/>
              </a:rPr>
              <a:t> </a:t>
            </a:r>
            <a:r>
              <a:rPr lang="en-US" sz="2400" dirty="0">
                <a:solidFill>
                  <a:srgbClr val="00647A"/>
                </a:solidFill>
                <a:cs typeface="Calibri"/>
              </a:rPr>
              <a:t>and </a:t>
            </a:r>
            <a:r>
              <a:rPr lang="en-US" sz="2400" spc="-8" dirty="0">
                <a:solidFill>
                  <a:srgbClr val="00647A"/>
                </a:solidFill>
                <a:cs typeface="Calibri"/>
              </a:rPr>
              <a:t>pipelines</a:t>
            </a:r>
            <a:endParaRPr lang="en-US" sz="2400" dirty="0">
              <a:solidFill>
                <a:srgbClr val="00647A"/>
              </a:solidFill>
              <a:cs typeface="Calibri"/>
            </a:endParaRPr>
          </a:p>
          <a:p>
            <a:endParaRPr lang="en-US" dirty="0"/>
          </a:p>
        </p:txBody>
      </p:sp>
    </p:spTree>
    <p:extLst>
      <p:ext uri="{BB962C8B-B14F-4D97-AF65-F5344CB8AC3E}">
        <p14:creationId xmlns:p14="http://schemas.microsoft.com/office/powerpoint/2010/main" val="346286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648642"/>
          </a:xfrm>
        </p:spPr>
        <p:txBody>
          <a:bodyPr>
            <a:normAutofit fontScale="90000"/>
          </a:bodyPr>
          <a:lstStyle/>
          <a:p>
            <a:r>
              <a:rPr lang="en-US" sz="4400" dirty="0"/>
              <a:t>Alternative &amp; Renewable Energy</a:t>
            </a:r>
            <a:endParaRPr lang="en-US"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531144"/>
            <a:ext cx="10515600" cy="4571999"/>
          </a:xfrm>
        </p:spPr>
        <p:txBody>
          <a:bodyPr/>
          <a:lstStyle/>
          <a:p>
            <a:r>
              <a:rPr lang="en-US" dirty="0">
                <a:solidFill>
                  <a:srgbClr val="00647A"/>
                </a:solidFill>
              </a:rPr>
              <a:t>Energy Information Administration (DOE)</a:t>
            </a:r>
          </a:p>
          <a:p>
            <a:pPr lvl="1"/>
            <a:r>
              <a:rPr lang="en-US" dirty="0">
                <a:solidFill>
                  <a:srgbClr val="00647A"/>
                </a:solidFill>
              </a:rPr>
              <a:t>+3% growth in electricity demand this year</a:t>
            </a:r>
          </a:p>
          <a:p>
            <a:pPr lvl="2"/>
            <a:r>
              <a:rPr lang="en-US" dirty="0">
                <a:solidFill>
                  <a:srgbClr val="00647A"/>
                </a:solidFill>
              </a:rPr>
              <a:t>Economic growth – positive GDP</a:t>
            </a:r>
          </a:p>
          <a:p>
            <a:pPr lvl="2"/>
            <a:r>
              <a:rPr lang="en-US" dirty="0">
                <a:solidFill>
                  <a:srgbClr val="00647A"/>
                </a:solidFill>
              </a:rPr>
              <a:t>Artificial Intelligence</a:t>
            </a:r>
          </a:p>
          <a:p>
            <a:pPr lvl="2"/>
            <a:r>
              <a:rPr lang="en-US" dirty="0">
                <a:solidFill>
                  <a:srgbClr val="00647A"/>
                </a:solidFill>
              </a:rPr>
              <a:t>Bitcoin mining</a:t>
            </a:r>
          </a:p>
          <a:p>
            <a:pPr lvl="2"/>
            <a:r>
              <a:rPr lang="en-US" dirty="0">
                <a:solidFill>
                  <a:srgbClr val="00647A"/>
                </a:solidFill>
              </a:rPr>
              <a:t>Data center growth</a:t>
            </a:r>
          </a:p>
          <a:p>
            <a:pPr lvl="3"/>
            <a:r>
              <a:rPr lang="en-US" dirty="0">
                <a:solidFill>
                  <a:srgbClr val="00647A"/>
                </a:solidFill>
              </a:rPr>
              <a:t>Google</a:t>
            </a:r>
          </a:p>
          <a:p>
            <a:pPr lvl="3"/>
            <a:r>
              <a:rPr lang="en-US" dirty="0">
                <a:solidFill>
                  <a:srgbClr val="00647A"/>
                </a:solidFill>
              </a:rPr>
              <a:t>Amazon Web Services</a:t>
            </a:r>
          </a:p>
          <a:p>
            <a:pPr lvl="3"/>
            <a:r>
              <a:rPr lang="en-US" dirty="0">
                <a:solidFill>
                  <a:srgbClr val="00647A"/>
                </a:solidFill>
              </a:rPr>
              <a:t>Microsoft Cloud</a:t>
            </a:r>
          </a:p>
          <a:p>
            <a:pPr lvl="2"/>
            <a:r>
              <a:rPr lang="en-US" dirty="0">
                <a:solidFill>
                  <a:srgbClr val="00647A"/>
                </a:solidFill>
              </a:rPr>
              <a:t>Microchip manufacturing</a:t>
            </a:r>
          </a:p>
          <a:p>
            <a:pPr lvl="2"/>
            <a:r>
              <a:rPr lang="en-US" dirty="0">
                <a:solidFill>
                  <a:srgbClr val="00647A"/>
                </a:solidFill>
              </a:rPr>
              <a:t>EV battery manufacturing</a:t>
            </a:r>
          </a:p>
          <a:p>
            <a:pPr lvl="2"/>
            <a:r>
              <a:rPr lang="en-US" dirty="0">
                <a:solidFill>
                  <a:srgbClr val="00647A"/>
                </a:solidFill>
              </a:rPr>
              <a:t>Electrolyzers for H2</a:t>
            </a:r>
          </a:p>
          <a:p>
            <a:pPr lvl="2"/>
            <a:r>
              <a:rPr lang="en-US" dirty="0">
                <a:solidFill>
                  <a:srgbClr val="00647A"/>
                </a:solidFill>
              </a:rPr>
              <a:t>Direct Air Capture “vacuums”</a:t>
            </a:r>
          </a:p>
        </p:txBody>
      </p:sp>
    </p:spTree>
    <p:extLst>
      <p:ext uri="{BB962C8B-B14F-4D97-AF65-F5344CB8AC3E}">
        <p14:creationId xmlns:p14="http://schemas.microsoft.com/office/powerpoint/2010/main" val="3593157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648642"/>
          </a:xfrm>
        </p:spPr>
        <p:txBody>
          <a:bodyPr>
            <a:normAutofit fontScale="90000"/>
          </a:bodyPr>
          <a:lstStyle/>
          <a:p>
            <a:r>
              <a:rPr lang="en-US" sz="4400" dirty="0"/>
              <a:t>Alternative &amp; Renewable Energy</a:t>
            </a:r>
            <a:endParaRPr lang="en-US"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531144"/>
            <a:ext cx="10515600" cy="4571999"/>
          </a:xfrm>
        </p:spPr>
        <p:txBody>
          <a:bodyPr/>
          <a:lstStyle/>
          <a:p>
            <a:r>
              <a:rPr lang="en-US" sz="3600" dirty="0">
                <a:solidFill>
                  <a:srgbClr val="00647A"/>
                </a:solidFill>
              </a:rPr>
              <a:t>Energy Information Administration (DOE)</a:t>
            </a:r>
          </a:p>
          <a:p>
            <a:pPr lvl="1"/>
            <a:r>
              <a:rPr lang="en-US" sz="3200" dirty="0">
                <a:solidFill>
                  <a:srgbClr val="00647A"/>
                </a:solidFill>
              </a:rPr>
              <a:t>Solar, Wind, Hydropower = 22% of US generation in 2024</a:t>
            </a:r>
          </a:p>
          <a:p>
            <a:pPr lvl="2"/>
            <a:r>
              <a:rPr lang="en-US" sz="2800" dirty="0">
                <a:solidFill>
                  <a:srgbClr val="00647A"/>
                </a:solidFill>
              </a:rPr>
              <a:t>Solar = +41% over 2023</a:t>
            </a:r>
          </a:p>
          <a:p>
            <a:pPr lvl="3"/>
            <a:r>
              <a:rPr lang="en-US" sz="2400" dirty="0">
                <a:solidFill>
                  <a:srgbClr val="00647A"/>
                </a:solidFill>
              </a:rPr>
              <a:t>Exceeds hydro in 2025</a:t>
            </a:r>
          </a:p>
          <a:p>
            <a:pPr lvl="2"/>
            <a:r>
              <a:rPr lang="en-US" sz="2800" dirty="0">
                <a:solidFill>
                  <a:srgbClr val="00647A"/>
                </a:solidFill>
              </a:rPr>
              <a:t>Wind = +5% over 2023</a:t>
            </a:r>
          </a:p>
          <a:p>
            <a:pPr lvl="2"/>
            <a:r>
              <a:rPr lang="en-US" sz="2800" dirty="0">
                <a:solidFill>
                  <a:srgbClr val="00647A"/>
                </a:solidFill>
              </a:rPr>
              <a:t>Hydropower = +6% over 2023</a:t>
            </a:r>
            <a:endParaRPr lang="en-US" dirty="0">
              <a:solidFill>
                <a:srgbClr val="00647A"/>
              </a:solidFill>
            </a:endParaRPr>
          </a:p>
        </p:txBody>
      </p:sp>
    </p:spTree>
    <p:extLst>
      <p:ext uri="{BB962C8B-B14F-4D97-AF65-F5344CB8AC3E}">
        <p14:creationId xmlns:p14="http://schemas.microsoft.com/office/powerpoint/2010/main" val="369225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C99-DE69-937C-8F93-ECCD9B109065}"/>
              </a:ext>
            </a:extLst>
          </p:cNvPr>
          <p:cNvSpPr>
            <a:spLocks noGrp="1"/>
          </p:cNvSpPr>
          <p:nvPr>
            <p:ph type="title"/>
          </p:nvPr>
        </p:nvSpPr>
        <p:spPr>
          <a:xfrm>
            <a:off x="838200" y="754856"/>
            <a:ext cx="10515600" cy="776288"/>
          </a:xfrm>
        </p:spPr>
        <p:txBody>
          <a:bodyPr/>
          <a:lstStyle/>
          <a:p>
            <a:r>
              <a:rPr lang="en-US" dirty="0"/>
              <a:t>Energy </a:t>
            </a:r>
            <a:r>
              <a:rPr lang="en-US" i="1" dirty="0"/>
              <a:t>transition</a:t>
            </a:r>
            <a:r>
              <a:rPr lang="en-US" dirty="0"/>
              <a:t> or </a:t>
            </a:r>
            <a:r>
              <a:rPr lang="en-US" i="1" dirty="0"/>
              <a:t>addition</a:t>
            </a:r>
            <a:r>
              <a:rPr lang="en-US" dirty="0"/>
              <a:t>….?</a:t>
            </a:r>
          </a:p>
        </p:txBody>
      </p:sp>
      <p:sp>
        <p:nvSpPr>
          <p:cNvPr id="3" name="Content Placeholder 2">
            <a:extLst>
              <a:ext uri="{FF2B5EF4-FFF2-40B4-BE49-F238E27FC236}">
                <a16:creationId xmlns:a16="http://schemas.microsoft.com/office/drawing/2014/main" id="{1B63198E-0831-E6AD-BAA5-C5E114A8B689}"/>
              </a:ext>
            </a:extLst>
          </p:cNvPr>
          <p:cNvSpPr>
            <a:spLocks noGrp="1"/>
          </p:cNvSpPr>
          <p:nvPr>
            <p:ph idx="1"/>
          </p:nvPr>
        </p:nvSpPr>
        <p:spPr>
          <a:xfrm>
            <a:off x="838200" y="1721225"/>
            <a:ext cx="10515600" cy="4421392"/>
          </a:xfrm>
        </p:spPr>
        <p:txBody>
          <a:bodyPr>
            <a:normAutofit/>
          </a:bodyPr>
          <a:lstStyle/>
          <a:p>
            <a:r>
              <a:rPr lang="en-US" dirty="0">
                <a:solidFill>
                  <a:srgbClr val="00647A"/>
                </a:solidFill>
              </a:rPr>
              <a:t>Additional sources</a:t>
            </a:r>
          </a:p>
          <a:p>
            <a:pPr lvl="1"/>
            <a:r>
              <a:rPr lang="en-US" sz="2400" dirty="0">
                <a:solidFill>
                  <a:srgbClr val="00647A"/>
                </a:solidFill>
              </a:rPr>
              <a:t>Increasing Solar PV – Utility-scale &amp; Residential/Commercial</a:t>
            </a:r>
          </a:p>
          <a:p>
            <a:pPr lvl="2"/>
            <a:r>
              <a:rPr lang="en-US" sz="2100" dirty="0">
                <a:solidFill>
                  <a:srgbClr val="00647A"/>
                </a:solidFill>
              </a:rPr>
              <a:t>Battery storage dependent</a:t>
            </a:r>
          </a:p>
          <a:p>
            <a:pPr lvl="2"/>
            <a:r>
              <a:rPr lang="en-US" sz="2175" dirty="0">
                <a:solidFill>
                  <a:srgbClr val="00647A"/>
                </a:solidFill>
              </a:rPr>
              <a:t>Land use issues</a:t>
            </a:r>
          </a:p>
          <a:p>
            <a:pPr lvl="1"/>
            <a:r>
              <a:rPr lang="en-US" sz="2400" dirty="0">
                <a:solidFill>
                  <a:srgbClr val="00647A"/>
                </a:solidFill>
              </a:rPr>
              <a:t>Increasing “concentrated” Solar</a:t>
            </a:r>
          </a:p>
          <a:p>
            <a:pPr lvl="2"/>
            <a:r>
              <a:rPr lang="en-US" sz="2100" dirty="0">
                <a:solidFill>
                  <a:srgbClr val="00647A"/>
                </a:solidFill>
              </a:rPr>
              <a:t>High temperature processes – steam for EOR/Power generation</a:t>
            </a:r>
          </a:p>
          <a:p>
            <a:pPr lvl="2"/>
            <a:r>
              <a:rPr lang="en-US" sz="2100" dirty="0">
                <a:solidFill>
                  <a:srgbClr val="00647A"/>
                </a:solidFill>
              </a:rPr>
              <a:t>“molten” salt storage</a:t>
            </a:r>
          </a:p>
          <a:p>
            <a:pPr lvl="1"/>
            <a:r>
              <a:rPr lang="en-US" sz="2400" dirty="0">
                <a:solidFill>
                  <a:srgbClr val="00647A"/>
                </a:solidFill>
              </a:rPr>
              <a:t>Increasing Wind generation – onshore/offshore</a:t>
            </a:r>
          </a:p>
          <a:p>
            <a:pPr lvl="2"/>
            <a:r>
              <a:rPr lang="en-US" sz="2100" dirty="0">
                <a:solidFill>
                  <a:srgbClr val="00647A"/>
                </a:solidFill>
              </a:rPr>
              <a:t>Battery storage dependent</a:t>
            </a:r>
          </a:p>
          <a:p>
            <a:pPr lvl="2"/>
            <a:r>
              <a:rPr lang="en-US" sz="2100" dirty="0">
                <a:solidFill>
                  <a:srgbClr val="00647A"/>
                </a:solidFill>
              </a:rPr>
              <a:t>Land use issues</a:t>
            </a:r>
          </a:p>
          <a:p>
            <a:pPr lvl="2"/>
            <a:r>
              <a:rPr lang="en-US" sz="2100" dirty="0">
                <a:solidFill>
                  <a:srgbClr val="00647A"/>
                </a:solidFill>
              </a:rPr>
              <a:t>Blade disposal/recycling</a:t>
            </a:r>
          </a:p>
          <a:p>
            <a:endParaRPr lang="en-US" dirty="0"/>
          </a:p>
        </p:txBody>
      </p:sp>
    </p:spTree>
    <p:extLst>
      <p:ext uri="{BB962C8B-B14F-4D97-AF65-F5344CB8AC3E}">
        <p14:creationId xmlns:p14="http://schemas.microsoft.com/office/powerpoint/2010/main" val="38015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5"/>
            <a:ext cx="10515600" cy="1084577"/>
          </a:xfrm>
        </p:spPr>
        <p:txBody>
          <a:bodyPr>
            <a:normAutofit fontScale="90000"/>
          </a:bodyPr>
          <a:lstStyle/>
          <a:p>
            <a:r>
              <a:rPr lang="en-US" sz="4400" dirty="0"/>
              <a:t>Solar</a:t>
            </a:r>
            <a:r>
              <a:rPr lang="en-US" sz="4400" spc="-53" dirty="0"/>
              <a:t> </a:t>
            </a:r>
            <a:r>
              <a:rPr lang="en-US" sz="4400" dirty="0"/>
              <a:t>&amp;</a:t>
            </a:r>
            <a:r>
              <a:rPr lang="en-US" sz="4400" spc="-53" dirty="0"/>
              <a:t> </a:t>
            </a:r>
            <a:r>
              <a:rPr lang="en-US" sz="4400" dirty="0"/>
              <a:t>Wind</a:t>
            </a:r>
            <a:r>
              <a:rPr lang="en-US" sz="4400" spc="-53" dirty="0"/>
              <a:t> </a:t>
            </a:r>
            <a:r>
              <a:rPr lang="en-US" sz="4400" dirty="0"/>
              <a:t>to</a:t>
            </a:r>
            <a:r>
              <a:rPr lang="en-US" sz="4400" spc="-34" dirty="0"/>
              <a:t> </a:t>
            </a:r>
            <a:r>
              <a:rPr lang="en-US" sz="4400" dirty="0"/>
              <a:t>Supply</a:t>
            </a:r>
            <a:r>
              <a:rPr lang="en-US" sz="4400" spc="-60" dirty="0"/>
              <a:t> </a:t>
            </a:r>
            <a:r>
              <a:rPr lang="en-US" sz="4400" dirty="0"/>
              <a:t>33%</a:t>
            </a:r>
            <a:r>
              <a:rPr lang="en-US" sz="4400" spc="-60" dirty="0"/>
              <a:t> </a:t>
            </a:r>
            <a:r>
              <a:rPr lang="en-US" sz="4400" dirty="0"/>
              <a:t>of</a:t>
            </a:r>
            <a:r>
              <a:rPr lang="en-US" sz="4400" spc="-64" dirty="0"/>
              <a:t> </a:t>
            </a:r>
            <a:r>
              <a:rPr lang="en-US" sz="4400" dirty="0"/>
              <a:t>Global</a:t>
            </a:r>
            <a:r>
              <a:rPr lang="en-US" sz="4400" spc="-23" dirty="0"/>
              <a:t> </a:t>
            </a:r>
            <a:r>
              <a:rPr lang="en-US" sz="4400" spc="-8" dirty="0"/>
              <a:t>Power </a:t>
            </a:r>
            <a:r>
              <a:rPr lang="en-US" sz="4400" dirty="0"/>
              <a:t>by</a:t>
            </a:r>
            <a:r>
              <a:rPr lang="en-US" sz="4400" spc="-34" dirty="0"/>
              <a:t> </a:t>
            </a:r>
            <a:r>
              <a:rPr lang="en-US" sz="4400" dirty="0"/>
              <a:t>2030</a:t>
            </a:r>
            <a:r>
              <a:rPr lang="en-US" sz="4400" spc="-56" dirty="0"/>
              <a:t> </a:t>
            </a:r>
            <a:r>
              <a:rPr lang="en-US" sz="4400" dirty="0"/>
              <a:t>-</a:t>
            </a:r>
            <a:r>
              <a:rPr lang="en-US" sz="4400" spc="-34" dirty="0"/>
              <a:t> </a:t>
            </a:r>
            <a:r>
              <a:rPr lang="en-US" sz="4400" spc="-19" dirty="0"/>
              <a:t>RMI</a:t>
            </a:r>
            <a:endParaRPr lang="en-US"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912628" y="2296633"/>
            <a:ext cx="10515600" cy="4263712"/>
          </a:xfrm>
        </p:spPr>
        <p:txBody>
          <a:bodyPr>
            <a:normAutofit lnSpcReduction="10000"/>
          </a:bodyPr>
          <a:lstStyle/>
          <a:p>
            <a:pPr marL="180499" indent="-170974">
              <a:spcBef>
                <a:spcPts val="574"/>
              </a:spcBef>
              <a:buFont typeface="Arial"/>
              <a:buChar char="•"/>
              <a:tabLst>
                <a:tab pos="180499" algn="l"/>
              </a:tabLst>
            </a:pPr>
            <a:r>
              <a:rPr lang="en-US" dirty="0">
                <a:solidFill>
                  <a:srgbClr val="00647A"/>
                </a:solidFill>
                <a:cs typeface="Calibri"/>
              </a:rPr>
              <a:t>RMI</a:t>
            </a:r>
            <a:r>
              <a:rPr lang="en-US" spc="-49" dirty="0">
                <a:solidFill>
                  <a:srgbClr val="00647A"/>
                </a:solidFill>
                <a:cs typeface="Calibri"/>
              </a:rPr>
              <a:t> </a:t>
            </a:r>
            <a:r>
              <a:rPr lang="en-US" dirty="0">
                <a:solidFill>
                  <a:srgbClr val="00647A"/>
                </a:solidFill>
                <a:cs typeface="Calibri"/>
              </a:rPr>
              <a:t>–</a:t>
            </a:r>
            <a:r>
              <a:rPr lang="en-US" spc="-23" dirty="0">
                <a:solidFill>
                  <a:srgbClr val="00647A"/>
                </a:solidFill>
                <a:cs typeface="Calibri"/>
              </a:rPr>
              <a:t> </a:t>
            </a:r>
            <a:r>
              <a:rPr lang="en-US" dirty="0">
                <a:solidFill>
                  <a:srgbClr val="00647A"/>
                </a:solidFill>
                <a:cs typeface="Calibri"/>
              </a:rPr>
              <a:t>independent, </a:t>
            </a:r>
            <a:r>
              <a:rPr lang="en-US" spc="-8" dirty="0">
                <a:solidFill>
                  <a:srgbClr val="00647A"/>
                </a:solidFill>
                <a:cs typeface="Calibri"/>
              </a:rPr>
              <a:t>non-</a:t>
            </a:r>
            <a:r>
              <a:rPr lang="en-US" dirty="0">
                <a:solidFill>
                  <a:srgbClr val="00647A"/>
                </a:solidFill>
                <a:cs typeface="Calibri"/>
              </a:rPr>
              <a:t>partisan,</a:t>
            </a:r>
            <a:r>
              <a:rPr lang="en-US" spc="-45" dirty="0">
                <a:solidFill>
                  <a:srgbClr val="00647A"/>
                </a:solidFill>
                <a:cs typeface="Calibri"/>
              </a:rPr>
              <a:t> </a:t>
            </a:r>
            <a:r>
              <a:rPr lang="en-US" dirty="0">
                <a:solidFill>
                  <a:srgbClr val="00647A"/>
                </a:solidFill>
                <a:cs typeface="Calibri"/>
              </a:rPr>
              <a:t>nonprofit</a:t>
            </a:r>
            <a:r>
              <a:rPr lang="en-US" spc="-41" dirty="0">
                <a:solidFill>
                  <a:srgbClr val="00647A"/>
                </a:solidFill>
                <a:cs typeface="Calibri"/>
              </a:rPr>
              <a:t> </a:t>
            </a:r>
            <a:r>
              <a:rPr lang="en-US" dirty="0">
                <a:solidFill>
                  <a:srgbClr val="00647A"/>
                </a:solidFill>
                <a:cs typeface="Calibri"/>
              </a:rPr>
              <a:t>promoting</a:t>
            </a:r>
            <a:r>
              <a:rPr lang="en-US" spc="-64" dirty="0">
                <a:solidFill>
                  <a:srgbClr val="00647A"/>
                </a:solidFill>
                <a:cs typeface="Calibri"/>
              </a:rPr>
              <a:t> </a:t>
            </a:r>
            <a:r>
              <a:rPr lang="en-US" dirty="0">
                <a:solidFill>
                  <a:srgbClr val="00647A"/>
                </a:solidFill>
                <a:cs typeface="Calibri"/>
              </a:rPr>
              <a:t>clean</a:t>
            </a:r>
            <a:r>
              <a:rPr lang="en-US" spc="-38" dirty="0">
                <a:solidFill>
                  <a:srgbClr val="00647A"/>
                </a:solidFill>
                <a:cs typeface="Calibri"/>
              </a:rPr>
              <a:t> </a:t>
            </a:r>
            <a:r>
              <a:rPr lang="en-US" spc="-8" dirty="0">
                <a:solidFill>
                  <a:srgbClr val="00647A"/>
                </a:solidFill>
                <a:cs typeface="Calibri"/>
              </a:rPr>
              <a:t>energy</a:t>
            </a:r>
            <a:endParaRPr lang="en-US" dirty="0">
              <a:solidFill>
                <a:srgbClr val="00647A"/>
              </a:solidFill>
              <a:cs typeface="Calibri"/>
            </a:endParaRPr>
          </a:p>
          <a:p>
            <a:pPr marL="180499" indent="-170974">
              <a:spcBef>
                <a:spcPts val="506"/>
              </a:spcBef>
              <a:buFont typeface="Arial"/>
              <a:buChar char="•"/>
              <a:tabLst>
                <a:tab pos="180499" algn="l"/>
              </a:tabLst>
            </a:pPr>
            <a:r>
              <a:rPr lang="en-US" dirty="0">
                <a:solidFill>
                  <a:srgbClr val="00647A"/>
                </a:solidFill>
                <a:cs typeface="Calibri"/>
              </a:rPr>
              <a:t>Currently</a:t>
            </a:r>
            <a:r>
              <a:rPr lang="en-US" spc="-71" dirty="0">
                <a:solidFill>
                  <a:srgbClr val="00647A"/>
                </a:solidFill>
                <a:cs typeface="Calibri"/>
              </a:rPr>
              <a:t> </a:t>
            </a:r>
            <a:r>
              <a:rPr lang="en-US" dirty="0">
                <a:solidFill>
                  <a:srgbClr val="00647A"/>
                </a:solidFill>
                <a:cs typeface="Calibri"/>
              </a:rPr>
              <a:t>at</a:t>
            </a:r>
            <a:r>
              <a:rPr lang="en-US" spc="-68" dirty="0">
                <a:solidFill>
                  <a:srgbClr val="00647A"/>
                </a:solidFill>
                <a:cs typeface="Calibri"/>
              </a:rPr>
              <a:t> </a:t>
            </a:r>
            <a:r>
              <a:rPr lang="en-US" spc="-19" dirty="0">
                <a:solidFill>
                  <a:srgbClr val="00647A"/>
                </a:solidFill>
                <a:cs typeface="Calibri"/>
              </a:rPr>
              <a:t>12%</a:t>
            </a:r>
            <a:endParaRPr lang="en-US" dirty="0">
              <a:solidFill>
                <a:srgbClr val="00647A"/>
              </a:solidFill>
              <a:cs typeface="Calibri"/>
            </a:endParaRPr>
          </a:p>
          <a:p>
            <a:pPr marL="180499" indent="-170974">
              <a:spcBef>
                <a:spcPts val="506"/>
              </a:spcBef>
              <a:buFont typeface="Arial"/>
              <a:buChar char="•"/>
              <a:tabLst>
                <a:tab pos="180499" algn="l"/>
              </a:tabLst>
            </a:pPr>
            <a:r>
              <a:rPr lang="en-US" dirty="0">
                <a:solidFill>
                  <a:srgbClr val="00647A"/>
                </a:solidFill>
                <a:cs typeface="Calibri"/>
              </a:rPr>
              <a:t>12,000</a:t>
            </a:r>
            <a:r>
              <a:rPr lang="en-US" spc="8" dirty="0">
                <a:solidFill>
                  <a:srgbClr val="00647A"/>
                </a:solidFill>
                <a:cs typeface="Calibri"/>
              </a:rPr>
              <a:t> </a:t>
            </a:r>
            <a:r>
              <a:rPr lang="en-US" dirty="0">
                <a:solidFill>
                  <a:srgbClr val="00647A"/>
                </a:solidFill>
                <a:cs typeface="Calibri"/>
              </a:rPr>
              <a:t>to</a:t>
            </a:r>
            <a:r>
              <a:rPr lang="en-US" spc="-26" dirty="0">
                <a:solidFill>
                  <a:srgbClr val="00647A"/>
                </a:solidFill>
                <a:cs typeface="Calibri"/>
              </a:rPr>
              <a:t> </a:t>
            </a:r>
            <a:r>
              <a:rPr lang="en-US" dirty="0">
                <a:solidFill>
                  <a:srgbClr val="00647A"/>
                </a:solidFill>
                <a:cs typeface="Calibri"/>
              </a:rPr>
              <a:t>14,000</a:t>
            </a:r>
            <a:r>
              <a:rPr lang="en-US" spc="-8" dirty="0">
                <a:solidFill>
                  <a:srgbClr val="00647A"/>
                </a:solidFill>
                <a:cs typeface="Calibri"/>
              </a:rPr>
              <a:t> </a:t>
            </a:r>
            <a:r>
              <a:rPr lang="en-US" dirty="0">
                <a:solidFill>
                  <a:srgbClr val="00647A"/>
                </a:solidFill>
                <a:cs typeface="Calibri"/>
              </a:rPr>
              <a:t>TW</a:t>
            </a:r>
            <a:r>
              <a:rPr lang="en-US" spc="-38" dirty="0">
                <a:solidFill>
                  <a:srgbClr val="00647A"/>
                </a:solidFill>
                <a:cs typeface="Calibri"/>
              </a:rPr>
              <a:t> </a:t>
            </a:r>
            <a:r>
              <a:rPr lang="en-US" dirty="0">
                <a:solidFill>
                  <a:srgbClr val="00647A"/>
                </a:solidFill>
                <a:cs typeface="Calibri"/>
              </a:rPr>
              <a:t>by</a:t>
            </a:r>
            <a:r>
              <a:rPr lang="en-US" spc="-15" dirty="0">
                <a:solidFill>
                  <a:srgbClr val="00647A"/>
                </a:solidFill>
                <a:cs typeface="Calibri"/>
              </a:rPr>
              <a:t> 2030</a:t>
            </a:r>
            <a:endParaRPr lang="en-US" dirty="0">
              <a:solidFill>
                <a:srgbClr val="00647A"/>
              </a:solidFill>
              <a:cs typeface="Calibri"/>
            </a:endParaRPr>
          </a:p>
          <a:p>
            <a:pPr marL="180499" indent="-170974">
              <a:spcBef>
                <a:spcPts val="488"/>
              </a:spcBef>
              <a:buFont typeface="Arial"/>
              <a:buChar char="•"/>
              <a:tabLst>
                <a:tab pos="180499" algn="l"/>
              </a:tabLst>
            </a:pPr>
            <a:r>
              <a:rPr lang="en-US" dirty="0">
                <a:solidFill>
                  <a:srgbClr val="00647A"/>
                </a:solidFill>
                <a:cs typeface="Calibri"/>
              </a:rPr>
              <a:t>Solar</a:t>
            </a:r>
            <a:r>
              <a:rPr lang="en-US" spc="-53" dirty="0">
                <a:solidFill>
                  <a:srgbClr val="00647A"/>
                </a:solidFill>
                <a:cs typeface="Calibri"/>
              </a:rPr>
              <a:t> </a:t>
            </a:r>
            <a:r>
              <a:rPr lang="en-US" dirty="0">
                <a:solidFill>
                  <a:srgbClr val="00647A"/>
                </a:solidFill>
                <a:cs typeface="Calibri"/>
              </a:rPr>
              <a:t>&amp;</a:t>
            </a:r>
            <a:r>
              <a:rPr lang="en-US" spc="-26" dirty="0">
                <a:solidFill>
                  <a:srgbClr val="00647A"/>
                </a:solidFill>
                <a:cs typeface="Calibri"/>
              </a:rPr>
              <a:t> </a:t>
            </a:r>
            <a:r>
              <a:rPr lang="en-US" dirty="0">
                <a:solidFill>
                  <a:srgbClr val="00647A"/>
                </a:solidFill>
                <a:cs typeface="Calibri"/>
              </a:rPr>
              <a:t>battery</a:t>
            </a:r>
            <a:r>
              <a:rPr lang="en-US" spc="-53" dirty="0">
                <a:solidFill>
                  <a:srgbClr val="00647A"/>
                </a:solidFill>
                <a:cs typeface="Calibri"/>
              </a:rPr>
              <a:t> </a:t>
            </a:r>
            <a:r>
              <a:rPr lang="en-US" dirty="0">
                <a:solidFill>
                  <a:srgbClr val="00647A"/>
                </a:solidFill>
                <a:cs typeface="Calibri"/>
              </a:rPr>
              <a:t>costs</a:t>
            </a:r>
            <a:r>
              <a:rPr lang="en-US" spc="-30" dirty="0">
                <a:solidFill>
                  <a:srgbClr val="00647A"/>
                </a:solidFill>
                <a:cs typeface="Calibri"/>
              </a:rPr>
              <a:t> </a:t>
            </a:r>
            <a:r>
              <a:rPr lang="en-US" dirty="0">
                <a:solidFill>
                  <a:srgbClr val="00647A"/>
                </a:solidFill>
                <a:cs typeface="Calibri"/>
              </a:rPr>
              <a:t>-80%</a:t>
            </a:r>
            <a:r>
              <a:rPr lang="en-US" spc="-11" dirty="0">
                <a:solidFill>
                  <a:srgbClr val="00647A"/>
                </a:solidFill>
                <a:cs typeface="Calibri"/>
              </a:rPr>
              <a:t> </a:t>
            </a:r>
            <a:r>
              <a:rPr lang="en-US" dirty="0">
                <a:solidFill>
                  <a:srgbClr val="00647A"/>
                </a:solidFill>
                <a:cs typeface="Calibri"/>
              </a:rPr>
              <a:t>from</a:t>
            </a:r>
            <a:r>
              <a:rPr lang="en-US" spc="-56" dirty="0">
                <a:solidFill>
                  <a:srgbClr val="00647A"/>
                </a:solidFill>
                <a:cs typeface="Calibri"/>
              </a:rPr>
              <a:t> </a:t>
            </a:r>
            <a:r>
              <a:rPr lang="en-US" spc="-15" dirty="0">
                <a:solidFill>
                  <a:srgbClr val="00647A"/>
                </a:solidFill>
                <a:cs typeface="Calibri"/>
              </a:rPr>
              <a:t>2012</a:t>
            </a:r>
            <a:endParaRPr lang="en-US" dirty="0">
              <a:solidFill>
                <a:srgbClr val="00647A"/>
              </a:solidFill>
              <a:cs typeface="Calibri"/>
            </a:endParaRPr>
          </a:p>
          <a:p>
            <a:pPr marL="180499" indent="-170974">
              <a:spcBef>
                <a:spcPts val="503"/>
              </a:spcBef>
              <a:buFont typeface="Arial"/>
              <a:buChar char="•"/>
              <a:tabLst>
                <a:tab pos="180499" algn="l"/>
              </a:tabLst>
            </a:pPr>
            <a:r>
              <a:rPr lang="en-US" spc="-8" dirty="0">
                <a:solidFill>
                  <a:srgbClr val="00647A"/>
                </a:solidFill>
                <a:cs typeface="Calibri"/>
              </a:rPr>
              <a:t>Offshore</a:t>
            </a:r>
            <a:r>
              <a:rPr lang="en-US" spc="-64" dirty="0">
                <a:solidFill>
                  <a:srgbClr val="00647A"/>
                </a:solidFill>
                <a:cs typeface="Calibri"/>
              </a:rPr>
              <a:t> </a:t>
            </a:r>
            <a:r>
              <a:rPr lang="en-US" dirty="0">
                <a:solidFill>
                  <a:srgbClr val="00647A"/>
                </a:solidFill>
                <a:cs typeface="Calibri"/>
              </a:rPr>
              <a:t>wind</a:t>
            </a:r>
            <a:r>
              <a:rPr lang="en-US" spc="-34" dirty="0">
                <a:solidFill>
                  <a:srgbClr val="00647A"/>
                </a:solidFill>
                <a:cs typeface="Calibri"/>
              </a:rPr>
              <a:t> </a:t>
            </a:r>
            <a:r>
              <a:rPr lang="en-US" dirty="0">
                <a:solidFill>
                  <a:srgbClr val="00647A"/>
                </a:solidFill>
                <a:cs typeface="Calibri"/>
              </a:rPr>
              <a:t>costs</a:t>
            </a:r>
            <a:r>
              <a:rPr lang="en-US" spc="-34" dirty="0">
                <a:solidFill>
                  <a:srgbClr val="00647A"/>
                </a:solidFill>
                <a:cs typeface="Calibri"/>
              </a:rPr>
              <a:t> </a:t>
            </a:r>
            <a:r>
              <a:rPr lang="en-US" dirty="0">
                <a:solidFill>
                  <a:srgbClr val="00647A"/>
                </a:solidFill>
                <a:cs typeface="Calibri"/>
              </a:rPr>
              <a:t>-73%;</a:t>
            </a:r>
            <a:r>
              <a:rPr lang="en-US" spc="-23" dirty="0">
                <a:solidFill>
                  <a:srgbClr val="00647A"/>
                </a:solidFill>
                <a:cs typeface="Calibri"/>
              </a:rPr>
              <a:t> </a:t>
            </a:r>
            <a:r>
              <a:rPr lang="en-US" dirty="0">
                <a:solidFill>
                  <a:srgbClr val="00647A"/>
                </a:solidFill>
                <a:cs typeface="Calibri"/>
              </a:rPr>
              <a:t>Onshore</a:t>
            </a:r>
            <a:r>
              <a:rPr lang="en-US" spc="-41" dirty="0">
                <a:solidFill>
                  <a:srgbClr val="00647A"/>
                </a:solidFill>
                <a:cs typeface="Calibri"/>
              </a:rPr>
              <a:t> </a:t>
            </a:r>
            <a:r>
              <a:rPr lang="en-US" dirty="0">
                <a:solidFill>
                  <a:srgbClr val="00647A"/>
                </a:solidFill>
                <a:cs typeface="Calibri"/>
              </a:rPr>
              <a:t>–</a:t>
            </a:r>
            <a:r>
              <a:rPr lang="en-US" spc="-23" dirty="0">
                <a:solidFill>
                  <a:srgbClr val="00647A"/>
                </a:solidFill>
                <a:cs typeface="Calibri"/>
              </a:rPr>
              <a:t> </a:t>
            </a:r>
            <a:r>
              <a:rPr lang="en-US" spc="-19" dirty="0">
                <a:solidFill>
                  <a:srgbClr val="00647A"/>
                </a:solidFill>
                <a:cs typeface="Calibri"/>
              </a:rPr>
              <a:t>57%</a:t>
            </a:r>
            <a:endParaRPr lang="en-US" dirty="0">
              <a:solidFill>
                <a:srgbClr val="00647A"/>
              </a:solidFill>
              <a:cs typeface="Calibri"/>
            </a:endParaRPr>
          </a:p>
          <a:p>
            <a:pPr marL="180499" indent="-170974">
              <a:spcBef>
                <a:spcPts val="506"/>
              </a:spcBef>
              <a:buFont typeface="Arial"/>
              <a:buChar char="•"/>
              <a:tabLst>
                <a:tab pos="180499" algn="l"/>
              </a:tabLst>
            </a:pPr>
            <a:r>
              <a:rPr lang="en-US" dirty="0">
                <a:solidFill>
                  <a:srgbClr val="00647A"/>
                </a:solidFill>
                <a:cs typeface="Calibri"/>
              </a:rPr>
              <a:t>Cost</a:t>
            </a:r>
            <a:r>
              <a:rPr lang="en-US" spc="-41" dirty="0">
                <a:solidFill>
                  <a:srgbClr val="00647A"/>
                </a:solidFill>
                <a:cs typeface="Calibri"/>
              </a:rPr>
              <a:t> </a:t>
            </a:r>
            <a:r>
              <a:rPr lang="en-US" dirty="0">
                <a:solidFill>
                  <a:srgbClr val="00647A"/>
                </a:solidFill>
                <a:cs typeface="Calibri"/>
              </a:rPr>
              <a:t>of</a:t>
            </a:r>
            <a:r>
              <a:rPr lang="en-US" spc="-41" dirty="0">
                <a:solidFill>
                  <a:srgbClr val="00647A"/>
                </a:solidFill>
                <a:cs typeface="Calibri"/>
              </a:rPr>
              <a:t> </a:t>
            </a:r>
            <a:r>
              <a:rPr lang="en-US" dirty="0">
                <a:solidFill>
                  <a:srgbClr val="00647A"/>
                </a:solidFill>
                <a:cs typeface="Calibri"/>
              </a:rPr>
              <a:t>power</a:t>
            </a:r>
            <a:r>
              <a:rPr lang="en-US" spc="-56" dirty="0">
                <a:solidFill>
                  <a:srgbClr val="00647A"/>
                </a:solidFill>
                <a:cs typeface="Calibri"/>
              </a:rPr>
              <a:t> </a:t>
            </a:r>
            <a:r>
              <a:rPr lang="en-US" dirty="0">
                <a:solidFill>
                  <a:srgbClr val="00647A"/>
                </a:solidFill>
                <a:cs typeface="Calibri"/>
              </a:rPr>
              <a:t>to</a:t>
            </a:r>
            <a:r>
              <a:rPr lang="en-US" spc="-26" dirty="0">
                <a:solidFill>
                  <a:srgbClr val="00647A"/>
                </a:solidFill>
                <a:cs typeface="Calibri"/>
              </a:rPr>
              <a:t> </a:t>
            </a:r>
            <a:r>
              <a:rPr lang="en-US" dirty="0">
                <a:solidFill>
                  <a:srgbClr val="00647A"/>
                </a:solidFill>
                <a:cs typeface="Calibri"/>
              </a:rPr>
              <a:t>decline</a:t>
            </a:r>
            <a:r>
              <a:rPr lang="en-US" spc="-45" dirty="0">
                <a:solidFill>
                  <a:srgbClr val="00647A"/>
                </a:solidFill>
                <a:cs typeface="Calibri"/>
              </a:rPr>
              <a:t> </a:t>
            </a:r>
            <a:r>
              <a:rPr lang="en-US" dirty="0">
                <a:solidFill>
                  <a:srgbClr val="00647A"/>
                </a:solidFill>
                <a:cs typeface="Calibri"/>
              </a:rPr>
              <a:t>from</a:t>
            </a:r>
            <a:r>
              <a:rPr lang="en-US" spc="-38" dirty="0">
                <a:solidFill>
                  <a:srgbClr val="00647A"/>
                </a:solidFill>
                <a:cs typeface="Calibri"/>
              </a:rPr>
              <a:t> </a:t>
            </a:r>
            <a:r>
              <a:rPr lang="en-US" dirty="0">
                <a:solidFill>
                  <a:srgbClr val="00647A"/>
                </a:solidFill>
                <a:cs typeface="Calibri"/>
              </a:rPr>
              <a:t>$40/kWh</a:t>
            </a:r>
            <a:r>
              <a:rPr lang="en-US" spc="-19" dirty="0">
                <a:solidFill>
                  <a:srgbClr val="00647A"/>
                </a:solidFill>
                <a:cs typeface="Calibri"/>
              </a:rPr>
              <a:t> </a:t>
            </a:r>
            <a:r>
              <a:rPr lang="en-US" dirty="0">
                <a:solidFill>
                  <a:srgbClr val="00647A"/>
                </a:solidFill>
                <a:cs typeface="Calibri"/>
              </a:rPr>
              <a:t>to</a:t>
            </a:r>
            <a:r>
              <a:rPr lang="en-US" spc="-26" dirty="0">
                <a:solidFill>
                  <a:srgbClr val="00647A"/>
                </a:solidFill>
                <a:cs typeface="Calibri"/>
              </a:rPr>
              <a:t> </a:t>
            </a:r>
            <a:r>
              <a:rPr lang="en-US" dirty="0">
                <a:solidFill>
                  <a:srgbClr val="00647A"/>
                </a:solidFill>
                <a:cs typeface="Calibri"/>
              </a:rPr>
              <a:t>$20/kWh</a:t>
            </a:r>
            <a:r>
              <a:rPr lang="en-US" spc="-15" dirty="0">
                <a:solidFill>
                  <a:srgbClr val="00647A"/>
                </a:solidFill>
                <a:cs typeface="Calibri"/>
              </a:rPr>
              <a:t> </a:t>
            </a:r>
            <a:r>
              <a:rPr lang="en-US" dirty="0">
                <a:solidFill>
                  <a:srgbClr val="00647A"/>
                </a:solidFill>
                <a:cs typeface="Calibri"/>
              </a:rPr>
              <a:t>by</a:t>
            </a:r>
            <a:r>
              <a:rPr lang="en-US" spc="-19" dirty="0">
                <a:solidFill>
                  <a:srgbClr val="00647A"/>
                </a:solidFill>
                <a:cs typeface="Calibri"/>
              </a:rPr>
              <a:t> </a:t>
            </a:r>
            <a:r>
              <a:rPr lang="en-US" spc="-15" dirty="0">
                <a:solidFill>
                  <a:srgbClr val="00647A"/>
                </a:solidFill>
                <a:cs typeface="Calibri"/>
              </a:rPr>
              <a:t>2030</a:t>
            </a:r>
            <a:endParaRPr lang="en-US" dirty="0">
              <a:solidFill>
                <a:srgbClr val="00647A"/>
              </a:solidFill>
              <a:cs typeface="Calibri"/>
            </a:endParaRPr>
          </a:p>
          <a:p>
            <a:pPr marL="180499" indent="-170974">
              <a:lnSpc>
                <a:spcPts val="2393"/>
              </a:lnSpc>
              <a:spcBef>
                <a:spcPts val="488"/>
              </a:spcBef>
              <a:buFont typeface="Arial"/>
              <a:buChar char="•"/>
              <a:tabLst>
                <a:tab pos="180499" algn="l"/>
              </a:tabLst>
            </a:pPr>
            <a:r>
              <a:rPr lang="en-US" dirty="0">
                <a:solidFill>
                  <a:srgbClr val="00647A"/>
                </a:solidFill>
                <a:cs typeface="Calibri"/>
              </a:rPr>
              <a:t>IEA:</a:t>
            </a:r>
            <a:r>
              <a:rPr lang="en-US" spc="-53" dirty="0">
                <a:solidFill>
                  <a:srgbClr val="00647A"/>
                </a:solidFill>
                <a:cs typeface="Calibri"/>
              </a:rPr>
              <a:t> </a:t>
            </a:r>
            <a:r>
              <a:rPr lang="en-US" dirty="0">
                <a:solidFill>
                  <a:srgbClr val="00647A"/>
                </a:solidFill>
                <a:cs typeface="Calibri"/>
              </a:rPr>
              <a:t>“Russia-Ukraine</a:t>
            </a:r>
            <a:r>
              <a:rPr lang="en-US" spc="-56" dirty="0">
                <a:solidFill>
                  <a:srgbClr val="00647A"/>
                </a:solidFill>
                <a:cs typeface="Calibri"/>
              </a:rPr>
              <a:t> </a:t>
            </a:r>
            <a:r>
              <a:rPr lang="en-US" dirty="0">
                <a:solidFill>
                  <a:srgbClr val="00647A"/>
                </a:solidFill>
                <a:cs typeface="Calibri"/>
              </a:rPr>
              <a:t>war</a:t>
            </a:r>
            <a:r>
              <a:rPr lang="en-US" spc="-71" dirty="0">
                <a:solidFill>
                  <a:srgbClr val="00647A"/>
                </a:solidFill>
                <a:cs typeface="Calibri"/>
              </a:rPr>
              <a:t> </a:t>
            </a:r>
            <a:r>
              <a:rPr lang="en-US" spc="-8" dirty="0">
                <a:solidFill>
                  <a:srgbClr val="00647A"/>
                </a:solidFill>
                <a:cs typeface="Calibri"/>
              </a:rPr>
              <a:t>accelerated</a:t>
            </a:r>
            <a:r>
              <a:rPr lang="en-US" spc="-53" dirty="0">
                <a:solidFill>
                  <a:srgbClr val="00647A"/>
                </a:solidFill>
                <a:cs typeface="Calibri"/>
              </a:rPr>
              <a:t> </a:t>
            </a:r>
            <a:r>
              <a:rPr lang="en-US" dirty="0">
                <a:solidFill>
                  <a:srgbClr val="00647A"/>
                </a:solidFill>
                <a:cs typeface="Calibri"/>
              </a:rPr>
              <a:t>momentum</a:t>
            </a:r>
            <a:r>
              <a:rPr lang="en-US" spc="-30" dirty="0">
                <a:solidFill>
                  <a:srgbClr val="00647A"/>
                </a:solidFill>
                <a:cs typeface="Calibri"/>
              </a:rPr>
              <a:t> </a:t>
            </a:r>
            <a:r>
              <a:rPr lang="en-US" dirty="0">
                <a:solidFill>
                  <a:srgbClr val="00647A"/>
                </a:solidFill>
                <a:cs typeface="Calibri"/>
              </a:rPr>
              <a:t>in</a:t>
            </a:r>
            <a:r>
              <a:rPr lang="en-US" spc="-34" dirty="0">
                <a:solidFill>
                  <a:srgbClr val="00647A"/>
                </a:solidFill>
                <a:cs typeface="Calibri"/>
              </a:rPr>
              <a:t> </a:t>
            </a:r>
            <a:r>
              <a:rPr lang="en-US" dirty="0">
                <a:solidFill>
                  <a:srgbClr val="00647A"/>
                </a:solidFill>
                <a:cs typeface="Calibri"/>
              </a:rPr>
              <a:t>clean</a:t>
            </a:r>
            <a:r>
              <a:rPr lang="en-US" spc="-45" dirty="0">
                <a:solidFill>
                  <a:srgbClr val="00647A"/>
                </a:solidFill>
                <a:cs typeface="Calibri"/>
              </a:rPr>
              <a:t> </a:t>
            </a:r>
            <a:r>
              <a:rPr lang="en-US" spc="-8" dirty="0">
                <a:solidFill>
                  <a:srgbClr val="00647A"/>
                </a:solidFill>
                <a:cs typeface="Calibri"/>
              </a:rPr>
              <a:t>energy</a:t>
            </a:r>
            <a:endParaRPr lang="en-US" dirty="0">
              <a:solidFill>
                <a:srgbClr val="00647A"/>
              </a:solidFill>
              <a:cs typeface="Calibri"/>
            </a:endParaRPr>
          </a:p>
          <a:p>
            <a:pPr marL="180975">
              <a:lnSpc>
                <a:spcPts val="2393"/>
              </a:lnSpc>
            </a:pPr>
            <a:r>
              <a:rPr lang="en-US" spc="-19" dirty="0">
                <a:solidFill>
                  <a:srgbClr val="00647A"/>
                </a:solidFill>
                <a:cs typeface="Calibri"/>
              </a:rPr>
              <a:t>technologies”.</a:t>
            </a:r>
            <a:r>
              <a:rPr lang="en-US" spc="-41" dirty="0">
                <a:solidFill>
                  <a:srgbClr val="00647A"/>
                </a:solidFill>
                <a:cs typeface="Calibri"/>
              </a:rPr>
              <a:t> </a:t>
            </a:r>
            <a:r>
              <a:rPr lang="en-US" spc="-19" dirty="0">
                <a:solidFill>
                  <a:srgbClr val="00647A"/>
                </a:solidFill>
                <a:cs typeface="Calibri"/>
              </a:rPr>
              <a:t>(1)</a:t>
            </a:r>
            <a:endParaRPr lang="en-US" dirty="0">
              <a:solidFill>
                <a:srgbClr val="00647A"/>
              </a:solidFill>
              <a:cs typeface="Calibri"/>
            </a:endParaRPr>
          </a:p>
          <a:p>
            <a:pPr marL="9525"/>
            <a:r>
              <a:rPr lang="en-US" sz="1600" dirty="0">
                <a:solidFill>
                  <a:srgbClr val="00647A"/>
                </a:solidFill>
                <a:cs typeface="Calibri"/>
              </a:rPr>
              <a:t>(1)</a:t>
            </a:r>
            <a:r>
              <a:rPr lang="en-US" sz="1600" spc="-38" dirty="0">
                <a:solidFill>
                  <a:srgbClr val="00647A"/>
                </a:solidFill>
                <a:cs typeface="Calibri"/>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Solar</a:t>
            </a:r>
            <a:r>
              <a:rPr lang="en-US" sz="1600" u="sng" spc="-30"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and</a:t>
            </a:r>
            <a:r>
              <a:rPr lang="en-US" sz="1600" u="sng" spc="-23"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Wind</a:t>
            </a:r>
            <a:r>
              <a:rPr lang="en-US" sz="1600" u="sng" spc="-23"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Power</a:t>
            </a:r>
            <a:r>
              <a:rPr lang="en-US" sz="1600" u="sng" spc="-15"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to</a:t>
            </a:r>
            <a:r>
              <a:rPr lang="en-US" sz="1600" u="sng" spc="-11"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Supply</a:t>
            </a:r>
            <a:r>
              <a:rPr lang="en-US" sz="1600" u="sng" spc="-38"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a</a:t>
            </a:r>
            <a:r>
              <a:rPr lang="en-US" sz="1600" u="sng" spc="-15"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Third</a:t>
            </a:r>
            <a:r>
              <a:rPr lang="en-US" sz="1600" u="sng" spc="-23"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of</a:t>
            </a:r>
            <a:r>
              <a:rPr lang="en-US" sz="1600" u="sng" spc="-11"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Global</a:t>
            </a:r>
            <a:r>
              <a:rPr lang="en-US" sz="1600" u="sng" spc="-11"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Power</a:t>
            </a:r>
            <a:r>
              <a:rPr lang="en-US" sz="1600" u="sng" spc="-34"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by</a:t>
            </a:r>
            <a:r>
              <a:rPr lang="en-US" sz="1600" u="sng" spc="-15"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2030:</a:t>
            </a:r>
            <a:r>
              <a:rPr lang="en-US" sz="1600" u="sng" spc="-19"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RMI</a:t>
            </a:r>
            <a:r>
              <a:rPr lang="en-US" sz="1600" u="sng" spc="-53"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a:t>
            </a:r>
            <a:r>
              <a:rPr lang="en-US" sz="1600" u="sng" spc="-11" dirty="0">
                <a:solidFill>
                  <a:srgbClr val="0563C1"/>
                </a:solidFill>
                <a:uFill>
                  <a:solidFill>
                    <a:srgbClr val="0462C1"/>
                  </a:solidFill>
                </a:uFill>
                <a:cs typeface="Calibri"/>
                <a:hlinkClick r:id="rId2">
                  <a:extLst>
                    <a:ext uri="{A12FA001-AC4F-418D-AE19-62706E023703}">
                      <ahyp:hlinkClr xmlns:ahyp="http://schemas.microsoft.com/office/drawing/2018/hyperlinkcolor" val="tx"/>
                    </a:ext>
                  </a:extLst>
                </a:hlinkClick>
              </a:rPr>
              <a:t> </a:t>
            </a:r>
            <a:r>
              <a:rPr lang="en-US" sz="1600" u="sng" spc="-8" dirty="0">
                <a:solidFill>
                  <a:srgbClr val="00647A"/>
                </a:solidFill>
                <a:uFill>
                  <a:solidFill>
                    <a:srgbClr val="0462C1"/>
                  </a:solidFill>
                </a:uFill>
                <a:cs typeface="Calibri"/>
                <a:hlinkClick r:id="rId2">
                  <a:extLst>
                    <a:ext uri="{A12FA001-AC4F-418D-AE19-62706E023703}">
                      <ahyp:hlinkClr xmlns:ahyp="http://schemas.microsoft.com/office/drawing/2018/hyperlinkcolor" val="tx"/>
                    </a:ext>
                  </a:extLst>
                </a:hlinkClick>
              </a:rPr>
              <a:t>Rigzone</a:t>
            </a:r>
            <a:endParaRPr lang="en-US" sz="1600" dirty="0">
              <a:solidFill>
                <a:srgbClr val="00647A"/>
              </a:solidFill>
              <a:cs typeface="Calibri"/>
            </a:endParaRPr>
          </a:p>
          <a:p>
            <a:pPr marL="0" indent="0">
              <a:buNone/>
            </a:pPr>
            <a:endParaRPr lang="en-US" dirty="0"/>
          </a:p>
        </p:txBody>
      </p:sp>
    </p:spTree>
    <p:extLst>
      <p:ext uri="{BB962C8B-B14F-4D97-AF65-F5344CB8AC3E}">
        <p14:creationId xmlns:p14="http://schemas.microsoft.com/office/powerpoint/2010/main" val="3391707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lstStyle/>
          <a:p>
            <a:r>
              <a:rPr lang="en-US" sz="4400" spc="-8" dirty="0"/>
              <a:t>Planned </a:t>
            </a:r>
            <a:r>
              <a:rPr lang="en-US" sz="4400" spc="-23" dirty="0"/>
              <a:t>Utility-</a:t>
            </a:r>
            <a:r>
              <a:rPr lang="en-US" sz="4400" spc="-15" dirty="0"/>
              <a:t>Scale </a:t>
            </a:r>
            <a:r>
              <a:rPr lang="en-US" sz="4400" spc="-8" dirty="0"/>
              <a:t>Generation</a:t>
            </a:r>
            <a:endParaRPr lang="en-US" dirty="0"/>
          </a:p>
        </p:txBody>
      </p:sp>
      <p:pic>
        <p:nvPicPr>
          <p:cNvPr id="4" name="Picture 3">
            <a:extLst>
              <a:ext uri="{FF2B5EF4-FFF2-40B4-BE49-F238E27FC236}">
                <a16:creationId xmlns:a16="http://schemas.microsoft.com/office/drawing/2014/main" id="{2830B6CC-47A9-D65D-0338-E97175436855}"/>
              </a:ext>
            </a:extLst>
          </p:cNvPr>
          <p:cNvPicPr>
            <a:picLocks noChangeAspect="1"/>
          </p:cNvPicPr>
          <p:nvPr/>
        </p:nvPicPr>
        <p:blipFill>
          <a:blip r:embed="rId2"/>
          <a:stretch>
            <a:fillRect/>
          </a:stretch>
        </p:blipFill>
        <p:spPr>
          <a:xfrm>
            <a:off x="3065929" y="1456738"/>
            <a:ext cx="5637007" cy="4697505"/>
          </a:xfrm>
          <a:prstGeom prst="rect">
            <a:avLst/>
          </a:prstGeom>
        </p:spPr>
      </p:pic>
    </p:spTree>
    <p:extLst>
      <p:ext uri="{BB962C8B-B14F-4D97-AF65-F5344CB8AC3E}">
        <p14:creationId xmlns:p14="http://schemas.microsoft.com/office/powerpoint/2010/main" val="294041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11A0E-D5E5-1C59-ECCA-B5C6AA8CDD4B}"/>
              </a:ext>
            </a:extLst>
          </p:cNvPr>
          <p:cNvPicPr>
            <a:picLocks noChangeAspect="1"/>
          </p:cNvPicPr>
          <p:nvPr/>
        </p:nvPicPr>
        <p:blipFill>
          <a:blip r:embed="rId2"/>
          <a:stretch>
            <a:fillRect/>
          </a:stretch>
        </p:blipFill>
        <p:spPr>
          <a:xfrm>
            <a:off x="1983891" y="733647"/>
            <a:ext cx="8224217" cy="5420501"/>
          </a:xfrm>
          <a:prstGeom prst="rect">
            <a:avLst/>
          </a:prstGeom>
        </p:spPr>
      </p:pic>
    </p:spTree>
    <p:extLst>
      <p:ext uri="{BB962C8B-B14F-4D97-AF65-F5344CB8AC3E}">
        <p14:creationId xmlns:p14="http://schemas.microsoft.com/office/powerpoint/2010/main" val="134663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6333-7C6F-7FA3-B70C-34C57DE510C1}"/>
              </a:ext>
            </a:extLst>
          </p:cNvPr>
          <p:cNvSpPr>
            <a:spLocks noGrp="1"/>
          </p:cNvSpPr>
          <p:nvPr>
            <p:ph type="title"/>
          </p:nvPr>
        </p:nvSpPr>
        <p:spPr>
          <a:xfrm>
            <a:off x="838200" y="864219"/>
            <a:ext cx="10515600" cy="776288"/>
          </a:xfrm>
        </p:spPr>
        <p:txBody>
          <a:bodyPr/>
          <a:lstStyle/>
          <a:p>
            <a:r>
              <a:rPr lang="en-US" b="0" dirty="0">
                <a:effectLst>
                  <a:outerShdw blurRad="38100" dist="38100" dir="2700000" algn="tl">
                    <a:srgbClr val="000000">
                      <a:alpha val="43137"/>
                    </a:srgbClr>
                  </a:outerShdw>
                </a:effectLst>
              </a:rPr>
              <a:t>Energy </a:t>
            </a:r>
            <a:r>
              <a:rPr lang="en-US" b="0" i="1" dirty="0">
                <a:effectLst>
                  <a:outerShdw blurRad="38100" dist="38100" dir="2700000" algn="tl">
                    <a:srgbClr val="000000">
                      <a:alpha val="43137"/>
                    </a:srgbClr>
                  </a:outerShdw>
                </a:effectLst>
              </a:rPr>
              <a:t>transition</a:t>
            </a:r>
            <a:r>
              <a:rPr lang="en-US" b="0" dirty="0">
                <a:effectLst>
                  <a:outerShdw blurRad="38100" dist="38100" dir="2700000" algn="tl">
                    <a:srgbClr val="000000">
                      <a:alpha val="43137"/>
                    </a:srgbClr>
                  </a:outerShdw>
                </a:effectLst>
              </a:rPr>
              <a:t> or </a:t>
            </a:r>
            <a:r>
              <a:rPr lang="en-US" b="0" i="1" dirty="0">
                <a:effectLst>
                  <a:outerShdw blurRad="38100" dist="38100" dir="2700000" algn="tl">
                    <a:srgbClr val="000000">
                      <a:alpha val="43137"/>
                    </a:srgbClr>
                  </a:outerShdw>
                </a:effectLst>
              </a:rPr>
              <a:t>addition</a:t>
            </a:r>
            <a:r>
              <a:rPr lang="en-US" b="0" dirty="0">
                <a:effectLst>
                  <a:outerShdw blurRad="38100" dist="38100" dir="2700000" algn="tl">
                    <a:srgbClr val="000000">
                      <a:alpha val="43137"/>
                    </a:srgbClr>
                  </a:outerShdw>
                </a:effectLst>
              </a:rPr>
              <a:t>….?</a:t>
            </a:r>
            <a:endParaRPr lang="en-US" dirty="0"/>
          </a:p>
        </p:txBody>
      </p:sp>
      <p:sp>
        <p:nvSpPr>
          <p:cNvPr id="3" name="Content Placeholder 2">
            <a:extLst>
              <a:ext uri="{FF2B5EF4-FFF2-40B4-BE49-F238E27FC236}">
                <a16:creationId xmlns:a16="http://schemas.microsoft.com/office/drawing/2014/main" id="{D425841D-7AD1-AE73-AB7E-C08A1E492325}"/>
              </a:ext>
            </a:extLst>
          </p:cNvPr>
          <p:cNvSpPr>
            <a:spLocks noGrp="1"/>
          </p:cNvSpPr>
          <p:nvPr>
            <p:ph idx="1"/>
          </p:nvPr>
        </p:nvSpPr>
        <p:spPr>
          <a:xfrm>
            <a:off x="838200" y="1752019"/>
            <a:ext cx="10515600" cy="4353274"/>
          </a:xfrm>
        </p:spPr>
        <p:txBody>
          <a:bodyPr/>
          <a:lstStyle/>
          <a:p>
            <a:r>
              <a:rPr lang="en-US" dirty="0">
                <a:solidFill>
                  <a:srgbClr val="00647A"/>
                </a:solidFill>
              </a:rPr>
              <a:t>Additional sources</a:t>
            </a:r>
          </a:p>
          <a:p>
            <a:pPr lvl="1"/>
            <a:r>
              <a:rPr lang="en-US" sz="2400" dirty="0">
                <a:solidFill>
                  <a:srgbClr val="00647A"/>
                </a:solidFill>
              </a:rPr>
              <a:t>Renewable Natural Gas (RNG) – Already commercialized</a:t>
            </a:r>
          </a:p>
          <a:p>
            <a:pPr lvl="2"/>
            <a:r>
              <a:rPr lang="en-US" sz="1850" dirty="0">
                <a:solidFill>
                  <a:srgbClr val="00647A"/>
                </a:solidFill>
              </a:rPr>
              <a:t>Large-scale bio-digesters</a:t>
            </a:r>
          </a:p>
          <a:p>
            <a:pPr lvl="1"/>
            <a:r>
              <a:rPr lang="en-US" sz="2400" dirty="0">
                <a:solidFill>
                  <a:srgbClr val="00647A"/>
                </a:solidFill>
              </a:rPr>
              <a:t>Renewable Fuels – Already commercialized</a:t>
            </a:r>
          </a:p>
          <a:p>
            <a:pPr lvl="2"/>
            <a:r>
              <a:rPr lang="en-US" dirty="0">
                <a:solidFill>
                  <a:srgbClr val="00647A"/>
                </a:solidFill>
              </a:rPr>
              <a:t>Biomass derived (food sources, waste oil, soybean oil)</a:t>
            </a:r>
          </a:p>
          <a:p>
            <a:pPr lvl="1"/>
            <a:r>
              <a:rPr lang="en-US" sz="2400" dirty="0">
                <a:solidFill>
                  <a:srgbClr val="00647A"/>
                </a:solidFill>
              </a:rPr>
              <a:t>Geothermal Expansion</a:t>
            </a:r>
          </a:p>
          <a:p>
            <a:pPr lvl="2"/>
            <a:r>
              <a:rPr lang="en-US" sz="2000" dirty="0">
                <a:solidFill>
                  <a:srgbClr val="00647A"/>
                </a:solidFill>
              </a:rPr>
              <a:t> Steam for power generation</a:t>
            </a:r>
          </a:p>
          <a:p>
            <a:pPr lvl="2"/>
            <a:r>
              <a:rPr lang="en-US" sz="2000" dirty="0">
                <a:solidFill>
                  <a:srgbClr val="00647A"/>
                </a:solidFill>
              </a:rPr>
              <a:t> Steam for industrial usage</a:t>
            </a:r>
          </a:p>
          <a:p>
            <a:pPr lvl="2"/>
            <a:r>
              <a:rPr lang="en-US" dirty="0">
                <a:solidFill>
                  <a:srgbClr val="00647A"/>
                </a:solidFill>
              </a:rPr>
              <a:t>Directional/Horizontal Drilling increasing output</a:t>
            </a:r>
          </a:p>
          <a:p>
            <a:endParaRPr lang="en-US" dirty="0"/>
          </a:p>
        </p:txBody>
      </p:sp>
    </p:spTree>
    <p:extLst>
      <p:ext uri="{BB962C8B-B14F-4D97-AF65-F5344CB8AC3E}">
        <p14:creationId xmlns:p14="http://schemas.microsoft.com/office/powerpoint/2010/main" val="840266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6333-7C6F-7FA3-B70C-34C57DE510C1}"/>
              </a:ext>
            </a:extLst>
          </p:cNvPr>
          <p:cNvSpPr>
            <a:spLocks noGrp="1"/>
          </p:cNvSpPr>
          <p:nvPr>
            <p:ph type="title"/>
          </p:nvPr>
        </p:nvSpPr>
        <p:spPr>
          <a:xfrm>
            <a:off x="838200" y="864219"/>
            <a:ext cx="10515600" cy="776288"/>
          </a:xfrm>
        </p:spPr>
        <p:txBody>
          <a:bodyPr/>
          <a:lstStyle/>
          <a:p>
            <a:r>
              <a:rPr lang="en-US" b="0" dirty="0">
                <a:effectLst>
                  <a:outerShdw blurRad="38100" dist="38100" dir="2700000" algn="tl">
                    <a:srgbClr val="000000">
                      <a:alpha val="43137"/>
                    </a:srgbClr>
                  </a:outerShdw>
                </a:effectLst>
              </a:rPr>
              <a:t>Energy </a:t>
            </a:r>
            <a:r>
              <a:rPr lang="en-US" b="0" i="1" dirty="0">
                <a:effectLst>
                  <a:outerShdw blurRad="38100" dist="38100" dir="2700000" algn="tl">
                    <a:srgbClr val="000000">
                      <a:alpha val="43137"/>
                    </a:srgbClr>
                  </a:outerShdw>
                </a:effectLst>
              </a:rPr>
              <a:t>transition</a:t>
            </a:r>
            <a:r>
              <a:rPr lang="en-US" b="0" dirty="0">
                <a:effectLst>
                  <a:outerShdw blurRad="38100" dist="38100" dir="2700000" algn="tl">
                    <a:srgbClr val="000000">
                      <a:alpha val="43137"/>
                    </a:srgbClr>
                  </a:outerShdw>
                </a:effectLst>
              </a:rPr>
              <a:t> or </a:t>
            </a:r>
            <a:r>
              <a:rPr lang="en-US" b="0" i="1" dirty="0">
                <a:effectLst>
                  <a:outerShdw blurRad="38100" dist="38100" dir="2700000" algn="tl">
                    <a:srgbClr val="000000">
                      <a:alpha val="43137"/>
                    </a:srgbClr>
                  </a:outerShdw>
                </a:effectLst>
              </a:rPr>
              <a:t>addition</a:t>
            </a:r>
            <a:r>
              <a:rPr lang="en-US" b="0" dirty="0">
                <a:effectLst>
                  <a:outerShdw blurRad="38100" dist="38100" dir="2700000" algn="tl">
                    <a:srgbClr val="000000">
                      <a:alpha val="43137"/>
                    </a:srgbClr>
                  </a:outerShdw>
                </a:effectLst>
              </a:rPr>
              <a:t>….?</a:t>
            </a:r>
            <a:endParaRPr lang="en-US" dirty="0"/>
          </a:p>
        </p:txBody>
      </p:sp>
      <p:sp>
        <p:nvSpPr>
          <p:cNvPr id="3" name="Content Placeholder 2">
            <a:extLst>
              <a:ext uri="{FF2B5EF4-FFF2-40B4-BE49-F238E27FC236}">
                <a16:creationId xmlns:a16="http://schemas.microsoft.com/office/drawing/2014/main" id="{D425841D-7AD1-AE73-AB7E-C08A1E492325}"/>
              </a:ext>
            </a:extLst>
          </p:cNvPr>
          <p:cNvSpPr>
            <a:spLocks noGrp="1"/>
          </p:cNvSpPr>
          <p:nvPr>
            <p:ph idx="1"/>
          </p:nvPr>
        </p:nvSpPr>
        <p:spPr>
          <a:xfrm>
            <a:off x="838200" y="1752019"/>
            <a:ext cx="10515600" cy="4353274"/>
          </a:xfrm>
        </p:spPr>
        <p:txBody>
          <a:bodyPr/>
          <a:lstStyle/>
          <a:p>
            <a:r>
              <a:rPr lang="en-US" dirty="0">
                <a:solidFill>
                  <a:srgbClr val="00647A"/>
                </a:solidFill>
              </a:rPr>
              <a:t>Additional sources</a:t>
            </a:r>
          </a:p>
          <a:p>
            <a:pPr lvl="1"/>
            <a:r>
              <a:rPr lang="en-US" sz="2400" dirty="0">
                <a:solidFill>
                  <a:srgbClr val="00647A"/>
                </a:solidFill>
              </a:rPr>
              <a:t>Landfill methane</a:t>
            </a:r>
          </a:p>
          <a:p>
            <a:pPr lvl="2"/>
            <a:r>
              <a:rPr lang="en-US" sz="2100" dirty="0">
                <a:solidFill>
                  <a:srgbClr val="00647A"/>
                </a:solidFill>
              </a:rPr>
              <a:t>(100) new slated projects</a:t>
            </a:r>
          </a:p>
          <a:p>
            <a:pPr lvl="1"/>
            <a:r>
              <a:rPr lang="en-US" sz="2400" dirty="0">
                <a:solidFill>
                  <a:srgbClr val="00647A"/>
                </a:solidFill>
              </a:rPr>
              <a:t>Utility-scale battery storage</a:t>
            </a:r>
          </a:p>
          <a:p>
            <a:pPr lvl="1"/>
            <a:r>
              <a:rPr lang="en-US" sz="2400" dirty="0">
                <a:solidFill>
                  <a:srgbClr val="00647A"/>
                </a:solidFill>
              </a:rPr>
              <a:t>Distributed power “grid”</a:t>
            </a:r>
          </a:p>
          <a:p>
            <a:pPr lvl="2"/>
            <a:r>
              <a:rPr lang="en-US" sz="2100" dirty="0">
                <a:solidFill>
                  <a:srgbClr val="00647A"/>
                </a:solidFill>
              </a:rPr>
              <a:t>Residential solar PV with battery back-up (PG&amp;E)</a:t>
            </a:r>
          </a:p>
          <a:p>
            <a:pPr lvl="1"/>
            <a:r>
              <a:rPr lang="en-US" sz="2400" dirty="0">
                <a:solidFill>
                  <a:srgbClr val="00647A"/>
                </a:solidFill>
              </a:rPr>
              <a:t>Small-scale nuclear power plants</a:t>
            </a:r>
          </a:p>
          <a:p>
            <a:pPr lvl="2"/>
            <a:r>
              <a:rPr lang="en-US" sz="2100" dirty="0" err="1">
                <a:solidFill>
                  <a:srgbClr val="00647A"/>
                </a:solidFill>
              </a:rPr>
              <a:t>TerraPower</a:t>
            </a:r>
            <a:r>
              <a:rPr lang="en-US" sz="2100" dirty="0">
                <a:solidFill>
                  <a:srgbClr val="00647A"/>
                </a:solidFill>
              </a:rPr>
              <a:t> – Natrium® modular plants</a:t>
            </a:r>
          </a:p>
          <a:p>
            <a:pPr lvl="3"/>
            <a:r>
              <a:rPr lang="en-US" sz="1950" dirty="0">
                <a:solidFill>
                  <a:srgbClr val="00647A"/>
                </a:solidFill>
              </a:rPr>
              <a:t>Sodium cooling and molten salt storage</a:t>
            </a:r>
          </a:p>
          <a:p>
            <a:pPr lvl="1"/>
            <a:r>
              <a:rPr lang="en-US" sz="2400" dirty="0">
                <a:solidFill>
                  <a:srgbClr val="00647A"/>
                </a:solidFill>
              </a:rPr>
              <a:t>Hydrogen fuel cells </a:t>
            </a:r>
          </a:p>
          <a:p>
            <a:pPr marL="0" indent="0">
              <a:buNone/>
            </a:pPr>
            <a:endParaRPr lang="en-US" dirty="0"/>
          </a:p>
        </p:txBody>
      </p:sp>
    </p:spTree>
    <p:extLst>
      <p:ext uri="{BB962C8B-B14F-4D97-AF65-F5344CB8AC3E}">
        <p14:creationId xmlns:p14="http://schemas.microsoft.com/office/powerpoint/2010/main" val="398708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70712"/>
            <a:ext cx="10515600" cy="776288"/>
          </a:xfrm>
        </p:spPr>
        <p:txBody>
          <a:bodyPr/>
          <a:lstStyle/>
          <a:p>
            <a:r>
              <a:rPr lang="en-US" dirty="0"/>
              <a:t>A transition </a:t>
            </a:r>
            <a:r>
              <a:rPr lang="en-US" i="1" dirty="0"/>
              <a:t>accelerated? </a:t>
            </a:r>
            <a:endParaRPr lang="en-US"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817649"/>
            <a:ext cx="10515600" cy="4282068"/>
          </a:xfrm>
        </p:spPr>
        <p:txBody>
          <a:bodyPr>
            <a:normAutofit/>
          </a:bodyPr>
          <a:lstStyle/>
          <a:p>
            <a:r>
              <a:rPr lang="en-US" dirty="0">
                <a:solidFill>
                  <a:srgbClr val="00647A"/>
                </a:solidFill>
              </a:rPr>
              <a:t>The Inflation Reduction Act of 2022 (IRA)</a:t>
            </a:r>
          </a:p>
          <a:p>
            <a:pPr lvl="1"/>
            <a:r>
              <a:rPr lang="en-US" sz="2400" dirty="0">
                <a:solidFill>
                  <a:srgbClr val="00647A"/>
                </a:solidFill>
              </a:rPr>
              <a:t>$369 billion – energy security &amp; climate change investment</a:t>
            </a:r>
          </a:p>
          <a:p>
            <a:pPr lvl="1"/>
            <a:r>
              <a:rPr lang="en-US" sz="2400" dirty="0">
                <a:solidFill>
                  <a:srgbClr val="00647A"/>
                </a:solidFill>
              </a:rPr>
              <a:t>$3.0 billion to reduce air pollution &amp; carbon emissions at nation’s ports</a:t>
            </a:r>
          </a:p>
          <a:p>
            <a:pPr lvl="1"/>
            <a:r>
              <a:rPr lang="en-US" sz="2400" dirty="0">
                <a:solidFill>
                  <a:srgbClr val="00647A"/>
                </a:solidFill>
              </a:rPr>
              <a:t>Extends tax credits for energy efficiency buildings, homes, EVs and charging stations</a:t>
            </a:r>
          </a:p>
          <a:p>
            <a:pPr lvl="1"/>
            <a:r>
              <a:rPr lang="en-US" sz="2400" dirty="0">
                <a:solidFill>
                  <a:srgbClr val="00647A"/>
                </a:solidFill>
              </a:rPr>
              <a:t>Expanded clean energy tax credits for wind, solar, nuclear, battery storage, </a:t>
            </a:r>
            <a:r>
              <a:rPr lang="en-US" sz="2400" i="1" dirty="0">
                <a:solidFill>
                  <a:srgbClr val="00647A"/>
                </a:solidFill>
              </a:rPr>
              <a:t>clean hydrogen, clean fuels, carbon capture. </a:t>
            </a:r>
          </a:p>
          <a:p>
            <a:pPr lvl="1"/>
            <a:r>
              <a:rPr lang="en-US" sz="2400" i="1" dirty="0">
                <a:solidFill>
                  <a:srgbClr val="00647A"/>
                </a:solidFill>
              </a:rPr>
              <a:t>Grants &amp; loans to help companies reduce emissions of methane from oil &amp; gas.</a:t>
            </a:r>
          </a:p>
          <a:p>
            <a:pPr lvl="1"/>
            <a:r>
              <a:rPr lang="en-US" sz="2400" i="1" dirty="0">
                <a:solidFill>
                  <a:srgbClr val="00647A"/>
                </a:solidFill>
              </a:rPr>
              <a:t>Fees for excess methane emissions. </a:t>
            </a:r>
          </a:p>
          <a:p>
            <a:endParaRPr lang="en-US" dirty="0"/>
          </a:p>
        </p:txBody>
      </p:sp>
    </p:spTree>
    <p:extLst>
      <p:ext uri="{BB962C8B-B14F-4D97-AF65-F5344CB8AC3E}">
        <p14:creationId xmlns:p14="http://schemas.microsoft.com/office/powerpoint/2010/main" val="3793380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36325"/>
            <a:ext cx="10515600" cy="776288"/>
          </a:xfrm>
        </p:spPr>
        <p:txBody>
          <a:bodyPr/>
          <a:lstStyle/>
          <a:p>
            <a:r>
              <a:rPr lang="en-US" sz="4400" b="0" dirty="0">
                <a:effectLst>
                  <a:outerShdw blurRad="38100" dist="38100" dir="2700000" algn="tl">
                    <a:srgbClr val="000000">
                      <a:alpha val="43137"/>
                    </a:srgbClr>
                  </a:outerShdw>
                </a:effectLst>
              </a:rPr>
              <a:t>Solar Power Generation</a:t>
            </a:r>
            <a:endParaRPr lang="en-US" dirty="0"/>
          </a:p>
        </p:txBody>
      </p:sp>
      <p:pic>
        <p:nvPicPr>
          <p:cNvPr id="4" name="Picture 3">
            <a:extLst>
              <a:ext uri="{FF2B5EF4-FFF2-40B4-BE49-F238E27FC236}">
                <a16:creationId xmlns:a16="http://schemas.microsoft.com/office/drawing/2014/main" id="{A7376F03-CDAD-B2CB-87F5-83DF8FAFEF6A}"/>
              </a:ext>
            </a:extLst>
          </p:cNvPr>
          <p:cNvPicPr>
            <a:picLocks noChangeAspect="1"/>
          </p:cNvPicPr>
          <p:nvPr/>
        </p:nvPicPr>
        <p:blipFill>
          <a:blip r:embed="rId2"/>
          <a:stretch>
            <a:fillRect/>
          </a:stretch>
        </p:blipFill>
        <p:spPr>
          <a:xfrm>
            <a:off x="2669751" y="1581324"/>
            <a:ext cx="6852498" cy="4523624"/>
          </a:xfrm>
          <a:prstGeom prst="rect">
            <a:avLst/>
          </a:prstGeom>
        </p:spPr>
      </p:pic>
    </p:spTree>
    <p:extLst>
      <p:ext uri="{BB962C8B-B14F-4D97-AF65-F5344CB8AC3E}">
        <p14:creationId xmlns:p14="http://schemas.microsoft.com/office/powerpoint/2010/main" val="2150315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875371"/>
            <a:ext cx="10515600" cy="776288"/>
          </a:xfrm>
        </p:spPr>
        <p:txBody>
          <a:bodyPr>
            <a:normAutofit fontScale="90000"/>
          </a:bodyPr>
          <a:lstStyle/>
          <a:p>
            <a:r>
              <a:rPr lang="en-US" sz="4400" b="0" dirty="0">
                <a:effectLst>
                  <a:outerShdw blurRad="38100" dist="38100" dir="2700000" algn="tl">
                    <a:srgbClr val="000000">
                      <a:alpha val="43137"/>
                    </a:srgbClr>
                  </a:outerShdw>
                </a:effectLst>
              </a:rPr>
              <a:t>Solar Power</a:t>
            </a:r>
            <a:br>
              <a:rPr lang="en-US" sz="4400" b="0" dirty="0">
                <a:effectLst>
                  <a:outerShdw blurRad="38100" dist="38100" dir="2700000" algn="tl">
                    <a:srgbClr val="000000">
                      <a:alpha val="43137"/>
                    </a:srgbClr>
                  </a:outerShdw>
                </a:effectLst>
              </a:rPr>
            </a:br>
            <a:r>
              <a:rPr lang="en-US" sz="4400" b="0" dirty="0">
                <a:effectLst>
                  <a:outerShdw blurRad="38100" dist="38100" dir="2700000" algn="tl">
                    <a:srgbClr val="000000">
                      <a:alpha val="43137"/>
                    </a:srgbClr>
                  </a:outerShdw>
                </a:effectLst>
              </a:rPr>
              <a:t>Photo-voltaic generation (PV)</a:t>
            </a:r>
            <a:endParaRPr lang="en-US" dirty="0"/>
          </a:p>
        </p:txBody>
      </p:sp>
      <p:pic>
        <p:nvPicPr>
          <p:cNvPr id="4" name="Picture 3">
            <a:extLst>
              <a:ext uri="{FF2B5EF4-FFF2-40B4-BE49-F238E27FC236}">
                <a16:creationId xmlns:a16="http://schemas.microsoft.com/office/drawing/2014/main" id="{0AA355E9-6062-8513-03FB-0279A01D2C68}"/>
              </a:ext>
            </a:extLst>
          </p:cNvPr>
          <p:cNvPicPr>
            <a:picLocks noChangeAspect="1"/>
          </p:cNvPicPr>
          <p:nvPr/>
        </p:nvPicPr>
        <p:blipFill>
          <a:blip r:embed="rId2"/>
          <a:stretch>
            <a:fillRect/>
          </a:stretch>
        </p:blipFill>
        <p:spPr>
          <a:xfrm>
            <a:off x="3387481" y="1919871"/>
            <a:ext cx="5165504" cy="4190383"/>
          </a:xfrm>
          <a:prstGeom prst="rect">
            <a:avLst/>
          </a:prstGeom>
        </p:spPr>
      </p:pic>
    </p:spTree>
    <p:extLst>
      <p:ext uri="{BB962C8B-B14F-4D97-AF65-F5344CB8AC3E}">
        <p14:creationId xmlns:p14="http://schemas.microsoft.com/office/powerpoint/2010/main" val="2831155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000" dirty="0"/>
              <a:t>Solar Power in Texas - 2024 Solar Eclipse</a:t>
            </a:r>
          </a:p>
        </p:txBody>
      </p:sp>
      <p:pic>
        <p:nvPicPr>
          <p:cNvPr id="4" name="Picture 3">
            <a:extLst>
              <a:ext uri="{FF2B5EF4-FFF2-40B4-BE49-F238E27FC236}">
                <a16:creationId xmlns:a16="http://schemas.microsoft.com/office/drawing/2014/main" id="{E876A9B3-D0B2-B352-AA7C-5B5B6127FCD9}"/>
              </a:ext>
            </a:extLst>
          </p:cNvPr>
          <p:cNvPicPr>
            <a:picLocks noChangeAspect="1"/>
          </p:cNvPicPr>
          <p:nvPr/>
        </p:nvPicPr>
        <p:blipFill>
          <a:blip r:embed="rId2"/>
          <a:stretch>
            <a:fillRect/>
          </a:stretch>
        </p:blipFill>
        <p:spPr>
          <a:xfrm>
            <a:off x="1761368" y="1531144"/>
            <a:ext cx="8669263" cy="4680085"/>
          </a:xfrm>
          <a:prstGeom prst="rect">
            <a:avLst/>
          </a:prstGeom>
        </p:spPr>
      </p:pic>
    </p:spTree>
    <p:extLst>
      <p:ext uri="{BB962C8B-B14F-4D97-AF65-F5344CB8AC3E}">
        <p14:creationId xmlns:p14="http://schemas.microsoft.com/office/powerpoint/2010/main" val="14238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fontScale="90000"/>
          </a:bodyPr>
          <a:lstStyle/>
          <a:p>
            <a:r>
              <a:rPr lang="en-US" sz="4400" b="0" dirty="0"/>
              <a:t>Residential Solar PV - Distributed Generation</a:t>
            </a:r>
            <a:endParaRPr lang="en-US" dirty="0"/>
          </a:p>
        </p:txBody>
      </p:sp>
      <p:pic>
        <p:nvPicPr>
          <p:cNvPr id="4" name="Picture 3">
            <a:extLst>
              <a:ext uri="{FF2B5EF4-FFF2-40B4-BE49-F238E27FC236}">
                <a16:creationId xmlns:a16="http://schemas.microsoft.com/office/drawing/2014/main" id="{61259215-1382-C1A2-6C92-CA83788EFC71}"/>
              </a:ext>
            </a:extLst>
          </p:cNvPr>
          <p:cNvPicPr>
            <a:picLocks noChangeAspect="1"/>
          </p:cNvPicPr>
          <p:nvPr/>
        </p:nvPicPr>
        <p:blipFill>
          <a:blip r:embed="rId2"/>
          <a:stretch>
            <a:fillRect/>
          </a:stretch>
        </p:blipFill>
        <p:spPr>
          <a:xfrm>
            <a:off x="838200" y="1531144"/>
            <a:ext cx="3711498" cy="4529721"/>
          </a:xfrm>
          <a:prstGeom prst="rect">
            <a:avLst/>
          </a:prstGeom>
        </p:spPr>
      </p:pic>
      <p:pic>
        <p:nvPicPr>
          <p:cNvPr id="5" name="Picture 4">
            <a:extLst>
              <a:ext uri="{FF2B5EF4-FFF2-40B4-BE49-F238E27FC236}">
                <a16:creationId xmlns:a16="http://schemas.microsoft.com/office/drawing/2014/main" id="{B61275D5-6093-64DB-0088-BE1747749EEC}"/>
              </a:ext>
            </a:extLst>
          </p:cNvPr>
          <p:cNvPicPr>
            <a:picLocks noChangeAspect="1"/>
          </p:cNvPicPr>
          <p:nvPr/>
        </p:nvPicPr>
        <p:blipFill>
          <a:blip r:embed="rId3"/>
          <a:stretch>
            <a:fillRect/>
          </a:stretch>
        </p:blipFill>
        <p:spPr>
          <a:xfrm>
            <a:off x="4973445" y="1531143"/>
            <a:ext cx="3211550" cy="4529721"/>
          </a:xfrm>
          <a:prstGeom prst="rect">
            <a:avLst/>
          </a:prstGeom>
        </p:spPr>
      </p:pic>
      <p:pic>
        <p:nvPicPr>
          <p:cNvPr id="6" name="Picture 5">
            <a:extLst>
              <a:ext uri="{FF2B5EF4-FFF2-40B4-BE49-F238E27FC236}">
                <a16:creationId xmlns:a16="http://schemas.microsoft.com/office/drawing/2014/main" id="{DF541755-56C2-572E-B330-692C1951B90E}"/>
              </a:ext>
            </a:extLst>
          </p:cNvPr>
          <p:cNvPicPr>
            <a:picLocks noChangeAspect="1"/>
          </p:cNvPicPr>
          <p:nvPr/>
        </p:nvPicPr>
        <p:blipFill>
          <a:blip r:embed="rId4"/>
          <a:stretch>
            <a:fillRect/>
          </a:stretch>
        </p:blipFill>
        <p:spPr>
          <a:xfrm>
            <a:off x="8608742" y="1531144"/>
            <a:ext cx="3007348" cy="4529721"/>
          </a:xfrm>
          <a:prstGeom prst="rect">
            <a:avLst/>
          </a:prstGeom>
        </p:spPr>
      </p:pic>
    </p:spTree>
    <p:extLst>
      <p:ext uri="{BB962C8B-B14F-4D97-AF65-F5344CB8AC3E}">
        <p14:creationId xmlns:p14="http://schemas.microsoft.com/office/powerpoint/2010/main" val="2533793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637478" y="618893"/>
            <a:ext cx="10515600" cy="776288"/>
          </a:xfrm>
        </p:spPr>
        <p:txBody>
          <a:bodyPr/>
          <a:lstStyle/>
          <a:p>
            <a:r>
              <a:rPr lang="en-US" dirty="0"/>
              <a:t>“Virtual” Power Plants (VPPs) </a:t>
            </a:r>
          </a:p>
        </p:txBody>
      </p:sp>
      <p:pic>
        <p:nvPicPr>
          <p:cNvPr id="5" name="Picture 4">
            <a:extLst>
              <a:ext uri="{FF2B5EF4-FFF2-40B4-BE49-F238E27FC236}">
                <a16:creationId xmlns:a16="http://schemas.microsoft.com/office/drawing/2014/main" id="{A3758EAA-8122-8A01-2D86-8E36D75A9407}"/>
              </a:ext>
            </a:extLst>
          </p:cNvPr>
          <p:cNvPicPr>
            <a:picLocks noChangeAspect="1"/>
          </p:cNvPicPr>
          <p:nvPr/>
        </p:nvPicPr>
        <p:blipFill>
          <a:blip r:embed="rId2"/>
          <a:stretch>
            <a:fillRect/>
          </a:stretch>
        </p:blipFill>
        <p:spPr>
          <a:xfrm>
            <a:off x="7133753" y="1480849"/>
            <a:ext cx="4682134" cy="4163929"/>
          </a:xfrm>
          <a:prstGeom prst="rect">
            <a:avLst/>
          </a:prstGeom>
        </p:spPr>
      </p:pic>
      <p:sp>
        <p:nvSpPr>
          <p:cNvPr id="7" name="TextBox 6">
            <a:extLst>
              <a:ext uri="{FF2B5EF4-FFF2-40B4-BE49-F238E27FC236}">
                <a16:creationId xmlns:a16="http://schemas.microsoft.com/office/drawing/2014/main" id="{CFA27AB3-1D94-2B33-DE8C-C8B07B1BEE5B}"/>
              </a:ext>
            </a:extLst>
          </p:cNvPr>
          <p:cNvSpPr txBox="1"/>
          <p:nvPr/>
        </p:nvSpPr>
        <p:spPr>
          <a:xfrm>
            <a:off x="637478" y="2114652"/>
            <a:ext cx="6094140" cy="3146246"/>
          </a:xfrm>
          <a:prstGeom prst="rect">
            <a:avLst/>
          </a:prstGeom>
          <a:noFill/>
        </p:spPr>
        <p:txBody>
          <a:bodyPr wrap="square">
            <a:spAutoFit/>
          </a:bodyPr>
          <a:lstStyle/>
          <a:p>
            <a:pPr marL="285750" marR="460058" indent="-285750">
              <a:lnSpc>
                <a:spcPts val="2051"/>
              </a:lnSpc>
              <a:spcBef>
                <a:spcPts val="75"/>
              </a:spcBef>
              <a:buFont typeface="Wingdings" panose="05000000000000000000" pitchFamily="2" charset="2"/>
              <a:buChar char="§"/>
              <a:tabLst>
                <a:tab pos="170974" algn="l"/>
              </a:tabLst>
            </a:pPr>
            <a:r>
              <a:rPr lang="en-US" sz="2800" dirty="0">
                <a:solidFill>
                  <a:srgbClr val="00647A"/>
                </a:solidFill>
                <a:latin typeface="Arial" panose="020B0604020202020204" pitchFamily="34" charset="0"/>
                <a:cs typeface="Arial" panose="020B0604020202020204" pitchFamily="34" charset="0"/>
              </a:rPr>
              <a:t>Utilities</a:t>
            </a:r>
            <a:r>
              <a:rPr lang="en-US" sz="2800" spc="-56" dirty="0">
                <a:solidFill>
                  <a:srgbClr val="00647A"/>
                </a:solidFill>
                <a:latin typeface="Arial" panose="020B0604020202020204" pitchFamily="34" charset="0"/>
                <a:cs typeface="Arial" panose="020B0604020202020204" pitchFamily="34" charset="0"/>
              </a:rPr>
              <a:t> </a:t>
            </a:r>
            <a:r>
              <a:rPr lang="en-US" sz="2800" dirty="0">
                <a:solidFill>
                  <a:srgbClr val="00647A"/>
                </a:solidFill>
                <a:latin typeface="Arial" panose="020B0604020202020204" pitchFamily="34" charset="0"/>
                <a:cs typeface="Arial" panose="020B0604020202020204" pitchFamily="34" charset="0"/>
              </a:rPr>
              <a:t>establishing</a:t>
            </a:r>
            <a:r>
              <a:rPr lang="en-US" sz="2800" spc="-71" dirty="0">
                <a:solidFill>
                  <a:srgbClr val="00647A"/>
                </a:solidFill>
                <a:latin typeface="Arial" panose="020B0604020202020204" pitchFamily="34" charset="0"/>
                <a:cs typeface="Arial" panose="020B0604020202020204" pitchFamily="34" charset="0"/>
              </a:rPr>
              <a:t> </a:t>
            </a:r>
            <a:r>
              <a:rPr lang="en-US" sz="2800" spc="-8" dirty="0">
                <a:solidFill>
                  <a:srgbClr val="00647A"/>
                </a:solidFill>
                <a:latin typeface="Arial" panose="020B0604020202020204" pitchFamily="34" charset="0"/>
                <a:cs typeface="Arial" panose="020B0604020202020204" pitchFamily="34" charset="0"/>
              </a:rPr>
              <a:t>pilot </a:t>
            </a:r>
            <a:r>
              <a:rPr lang="en-US" sz="2800" dirty="0">
                <a:solidFill>
                  <a:srgbClr val="00647A"/>
                </a:solidFill>
                <a:latin typeface="Arial" panose="020B0604020202020204" pitchFamily="34" charset="0"/>
                <a:cs typeface="Arial" panose="020B0604020202020204" pitchFamily="34" charset="0"/>
              </a:rPr>
              <a:t>battery</a:t>
            </a:r>
            <a:r>
              <a:rPr lang="en-US" sz="2800" spc="-68" dirty="0">
                <a:solidFill>
                  <a:srgbClr val="00647A"/>
                </a:solidFill>
                <a:latin typeface="Arial" panose="020B0604020202020204" pitchFamily="34" charset="0"/>
                <a:cs typeface="Arial" panose="020B0604020202020204" pitchFamily="34" charset="0"/>
              </a:rPr>
              <a:t> </a:t>
            </a:r>
            <a:r>
              <a:rPr lang="en-US" sz="2800" spc="-8" dirty="0">
                <a:solidFill>
                  <a:srgbClr val="00647A"/>
                </a:solidFill>
                <a:latin typeface="Arial" panose="020B0604020202020204" pitchFamily="34" charset="0"/>
                <a:cs typeface="Arial" panose="020B0604020202020204" pitchFamily="34" charset="0"/>
              </a:rPr>
              <a:t>storage</a:t>
            </a:r>
            <a:r>
              <a:rPr lang="en-US" sz="2800" spc="-56" dirty="0">
                <a:solidFill>
                  <a:srgbClr val="00647A"/>
                </a:solidFill>
                <a:latin typeface="Arial" panose="020B0604020202020204" pitchFamily="34" charset="0"/>
                <a:cs typeface="Arial" panose="020B0604020202020204" pitchFamily="34" charset="0"/>
              </a:rPr>
              <a:t> </a:t>
            </a:r>
            <a:r>
              <a:rPr lang="en-US" sz="2800" spc="-8" dirty="0">
                <a:solidFill>
                  <a:srgbClr val="00647A"/>
                </a:solidFill>
                <a:latin typeface="Arial" panose="020B0604020202020204" pitchFamily="34" charset="0"/>
                <a:cs typeface="Arial" panose="020B0604020202020204" pitchFamily="34" charset="0"/>
              </a:rPr>
              <a:t>projects</a:t>
            </a:r>
          </a:p>
          <a:p>
            <a:pPr marR="460058">
              <a:lnSpc>
                <a:spcPts val="2051"/>
              </a:lnSpc>
              <a:spcBef>
                <a:spcPts val="75"/>
              </a:spcBef>
              <a:tabLst>
                <a:tab pos="170974" algn="l"/>
              </a:tabLst>
            </a:pPr>
            <a:endParaRPr lang="en-US" sz="2800" dirty="0">
              <a:solidFill>
                <a:srgbClr val="00647A"/>
              </a:solidFill>
              <a:latin typeface="Arial" panose="020B0604020202020204" pitchFamily="34" charset="0"/>
              <a:cs typeface="Arial" panose="020B0604020202020204" pitchFamily="34" charset="0"/>
            </a:endParaRPr>
          </a:p>
          <a:p>
            <a:pPr marL="285750" indent="-285750">
              <a:lnSpc>
                <a:spcPts val="2051"/>
              </a:lnSpc>
              <a:spcBef>
                <a:spcPts val="521"/>
              </a:spcBef>
              <a:buFont typeface="Wingdings" panose="05000000000000000000" pitchFamily="2" charset="2"/>
              <a:buChar char="§"/>
              <a:tabLst>
                <a:tab pos="170974" algn="l"/>
              </a:tabLst>
            </a:pPr>
            <a:r>
              <a:rPr lang="en-US" sz="2800" dirty="0">
                <a:solidFill>
                  <a:srgbClr val="00647A"/>
                </a:solidFill>
                <a:latin typeface="Arial" panose="020B0604020202020204" pitchFamily="34" charset="0"/>
                <a:cs typeface="Arial" panose="020B0604020202020204" pitchFamily="34" charset="0"/>
              </a:rPr>
              <a:t>Provide</a:t>
            </a:r>
            <a:r>
              <a:rPr lang="en-US" sz="2800" spc="-49" dirty="0">
                <a:solidFill>
                  <a:srgbClr val="00647A"/>
                </a:solidFill>
                <a:latin typeface="Arial" panose="020B0604020202020204" pitchFamily="34" charset="0"/>
                <a:cs typeface="Arial" panose="020B0604020202020204" pitchFamily="34" charset="0"/>
              </a:rPr>
              <a:t> </a:t>
            </a:r>
            <a:r>
              <a:rPr lang="en-US" sz="2800" dirty="0">
                <a:solidFill>
                  <a:srgbClr val="00647A"/>
                </a:solidFill>
                <a:latin typeface="Arial" panose="020B0604020202020204" pitchFamily="34" charset="0"/>
                <a:cs typeface="Arial" panose="020B0604020202020204" pitchFamily="34" charset="0"/>
              </a:rPr>
              <a:t>peaking</a:t>
            </a:r>
            <a:r>
              <a:rPr lang="en-US" sz="2800" spc="-34" dirty="0">
                <a:solidFill>
                  <a:srgbClr val="00647A"/>
                </a:solidFill>
                <a:latin typeface="Arial" panose="020B0604020202020204" pitchFamily="34" charset="0"/>
                <a:cs typeface="Arial" panose="020B0604020202020204" pitchFamily="34" charset="0"/>
              </a:rPr>
              <a:t> </a:t>
            </a:r>
            <a:r>
              <a:rPr lang="en-US" sz="2800" spc="-8" dirty="0">
                <a:solidFill>
                  <a:srgbClr val="00647A"/>
                </a:solidFill>
                <a:latin typeface="Arial" panose="020B0604020202020204" pitchFamily="34" charset="0"/>
                <a:cs typeface="Arial" panose="020B0604020202020204" pitchFamily="34" charset="0"/>
              </a:rPr>
              <a:t>power/load curtailment</a:t>
            </a:r>
          </a:p>
          <a:p>
            <a:pPr>
              <a:lnSpc>
                <a:spcPts val="2051"/>
              </a:lnSpc>
              <a:spcBef>
                <a:spcPts val="521"/>
              </a:spcBef>
              <a:tabLst>
                <a:tab pos="170974" algn="l"/>
              </a:tabLst>
            </a:pPr>
            <a:endParaRPr lang="en-US" sz="2800" dirty="0">
              <a:solidFill>
                <a:srgbClr val="00647A"/>
              </a:solidFill>
              <a:latin typeface="Arial" panose="020B0604020202020204" pitchFamily="34" charset="0"/>
              <a:cs typeface="Arial" panose="020B0604020202020204" pitchFamily="34" charset="0"/>
            </a:endParaRPr>
          </a:p>
          <a:p>
            <a:pPr marL="285750" marR="264795" indent="-285750">
              <a:lnSpc>
                <a:spcPts val="2051"/>
              </a:lnSpc>
              <a:spcBef>
                <a:spcPts val="540"/>
              </a:spcBef>
              <a:buFont typeface="Wingdings" panose="05000000000000000000" pitchFamily="2" charset="2"/>
              <a:buChar char="§"/>
              <a:tabLst>
                <a:tab pos="170974" algn="l"/>
              </a:tabLst>
            </a:pPr>
            <a:r>
              <a:rPr lang="en-US" sz="2800" dirty="0">
                <a:solidFill>
                  <a:srgbClr val="00647A"/>
                </a:solidFill>
                <a:latin typeface="Arial" panose="020B0604020202020204" pitchFamily="34" charset="0"/>
                <a:cs typeface="Arial" panose="020B0604020202020204" pitchFamily="34" charset="0"/>
              </a:rPr>
              <a:t>Largest</a:t>
            </a:r>
            <a:r>
              <a:rPr lang="en-US" sz="2800" spc="-53" dirty="0">
                <a:solidFill>
                  <a:srgbClr val="00647A"/>
                </a:solidFill>
                <a:latin typeface="Arial" panose="020B0604020202020204" pitchFamily="34" charset="0"/>
                <a:cs typeface="Arial" panose="020B0604020202020204" pitchFamily="34" charset="0"/>
              </a:rPr>
              <a:t> </a:t>
            </a:r>
            <a:r>
              <a:rPr lang="en-US" sz="2800" dirty="0">
                <a:solidFill>
                  <a:srgbClr val="00647A"/>
                </a:solidFill>
                <a:latin typeface="Arial" panose="020B0604020202020204" pitchFamily="34" charset="0"/>
                <a:cs typeface="Arial" panose="020B0604020202020204" pitchFamily="34" charset="0"/>
              </a:rPr>
              <a:t>source</a:t>
            </a:r>
            <a:r>
              <a:rPr lang="en-US" sz="2800" spc="-41" dirty="0">
                <a:solidFill>
                  <a:srgbClr val="00647A"/>
                </a:solidFill>
                <a:latin typeface="Arial" panose="020B0604020202020204" pitchFamily="34" charset="0"/>
                <a:cs typeface="Arial" panose="020B0604020202020204" pitchFamily="34" charset="0"/>
              </a:rPr>
              <a:t> </a:t>
            </a:r>
            <a:r>
              <a:rPr lang="en-US" sz="2800" dirty="0">
                <a:solidFill>
                  <a:srgbClr val="00647A"/>
                </a:solidFill>
                <a:latin typeface="Arial" panose="020B0604020202020204" pitchFamily="34" charset="0"/>
                <a:cs typeface="Arial" panose="020B0604020202020204" pitchFamily="34" charset="0"/>
              </a:rPr>
              <a:t>=</a:t>
            </a:r>
            <a:r>
              <a:rPr lang="en-US" sz="2800" spc="-41" dirty="0">
                <a:solidFill>
                  <a:srgbClr val="00647A"/>
                </a:solidFill>
                <a:latin typeface="Arial" panose="020B0604020202020204" pitchFamily="34" charset="0"/>
                <a:cs typeface="Arial" panose="020B0604020202020204" pitchFamily="34" charset="0"/>
              </a:rPr>
              <a:t> </a:t>
            </a:r>
            <a:r>
              <a:rPr lang="en-US" sz="2800" spc="-8" dirty="0">
                <a:solidFill>
                  <a:srgbClr val="00647A"/>
                </a:solidFill>
                <a:latin typeface="Arial" panose="020B0604020202020204" pitchFamily="34" charset="0"/>
                <a:cs typeface="Arial" panose="020B0604020202020204" pitchFamily="34" charset="0"/>
              </a:rPr>
              <a:t>residential solar</a:t>
            </a:r>
          </a:p>
          <a:p>
            <a:pPr marR="264795">
              <a:lnSpc>
                <a:spcPts val="2051"/>
              </a:lnSpc>
              <a:spcBef>
                <a:spcPts val="540"/>
              </a:spcBef>
              <a:tabLst>
                <a:tab pos="170974" algn="l"/>
              </a:tabLst>
            </a:pPr>
            <a:endParaRPr lang="en-US" sz="2800" spc="-8" dirty="0">
              <a:solidFill>
                <a:srgbClr val="00647A"/>
              </a:solidFill>
              <a:latin typeface="Arial" panose="020B0604020202020204" pitchFamily="34" charset="0"/>
              <a:cs typeface="Arial" panose="020B0604020202020204" pitchFamily="34" charset="0"/>
            </a:endParaRPr>
          </a:p>
          <a:p>
            <a:pPr marL="285750" marR="264795" indent="-285750">
              <a:lnSpc>
                <a:spcPts val="2051"/>
              </a:lnSpc>
              <a:spcBef>
                <a:spcPts val="540"/>
              </a:spcBef>
              <a:buFont typeface="Wingdings" panose="05000000000000000000" pitchFamily="2" charset="2"/>
              <a:buChar char="§"/>
              <a:tabLst>
                <a:tab pos="170974" algn="l"/>
              </a:tabLst>
            </a:pPr>
            <a:r>
              <a:rPr lang="en-US" sz="2800" spc="-8" dirty="0">
                <a:solidFill>
                  <a:srgbClr val="00647A"/>
                </a:solidFill>
                <a:latin typeface="Arial" panose="020B0604020202020204" pitchFamily="34" charset="0"/>
                <a:cs typeface="Arial" panose="020B0604020202020204" pitchFamily="34" charset="0"/>
              </a:rPr>
              <a:t>“Micro-grids” – distributed generation &amp; storage</a:t>
            </a:r>
            <a:endParaRPr lang="en-US" sz="2800" dirty="0">
              <a:solidFill>
                <a:srgbClr val="0064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304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443B-290D-27AC-528D-CB0B331A7AEB}"/>
              </a:ext>
            </a:extLst>
          </p:cNvPr>
          <p:cNvSpPr>
            <a:spLocks noGrp="1"/>
          </p:cNvSpPr>
          <p:nvPr>
            <p:ph type="title"/>
          </p:nvPr>
        </p:nvSpPr>
        <p:spPr>
          <a:xfrm>
            <a:off x="537117" y="841917"/>
            <a:ext cx="10515600" cy="776288"/>
          </a:xfrm>
        </p:spPr>
        <p:txBody>
          <a:bodyPr/>
          <a:lstStyle/>
          <a:p>
            <a:r>
              <a:rPr lang="en-US" dirty="0"/>
              <a:t>Floating Solar PV</a:t>
            </a:r>
          </a:p>
        </p:txBody>
      </p:sp>
      <p:pic>
        <p:nvPicPr>
          <p:cNvPr id="4" name="Picture 3">
            <a:extLst>
              <a:ext uri="{FF2B5EF4-FFF2-40B4-BE49-F238E27FC236}">
                <a16:creationId xmlns:a16="http://schemas.microsoft.com/office/drawing/2014/main" id="{B1898820-7D4C-D645-8B3B-2C7DACC89732}"/>
              </a:ext>
            </a:extLst>
          </p:cNvPr>
          <p:cNvPicPr>
            <a:picLocks noChangeAspect="1"/>
          </p:cNvPicPr>
          <p:nvPr/>
        </p:nvPicPr>
        <p:blipFill>
          <a:blip r:embed="rId2"/>
          <a:stretch>
            <a:fillRect/>
          </a:stretch>
        </p:blipFill>
        <p:spPr>
          <a:xfrm>
            <a:off x="537117" y="1618205"/>
            <a:ext cx="6231673" cy="4492663"/>
          </a:xfrm>
          <a:prstGeom prst="rect">
            <a:avLst/>
          </a:prstGeom>
        </p:spPr>
      </p:pic>
      <p:pic>
        <p:nvPicPr>
          <p:cNvPr id="5" name="Picture 4">
            <a:extLst>
              <a:ext uri="{FF2B5EF4-FFF2-40B4-BE49-F238E27FC236}">
                <a16:creationId xmlns:a16="http://schemas.microsoft.com/office/drawing/2014/main" id="{1E4E2006-978F-D9D9-DD0A-4E5451630FBE}"/>
              </a:ext>
            </a:extLst>
          </p:cNvPr>
          <p:cNvPicPr>
            <a:picLocks noChangeAspect="1"/>
          </p:cNvPicPr>
          <p:nvPr/>
        </p:nvPicPr>
        <p:blipFill>
          <a:blip r:embed="rId3"/>
          <a:stretch>
            <a:fillRect/>
          </a:stretch>
        </p:blipFill>
        <p:spPr>
          <a:xfrm>
            <a:off x="6745005" y="1618205"/>
            <a:ext cx="5119893" cy="4492663"/>
          </a:xfrm>
          <a:prstGeom prst="rect">
            <a:avLst/>
          </a:prstGeom>
        </p:spPr>
      </p:pic>
    </p:spTree>
    <p:extLst>
      <p:ext uri="{BB962C8B-B14F-4D97-AF65-F5344CB8AC3E}">
        <p14:creationId xmlns:p14="http://schemas.microsoft.com/office/powerpoint/2010/main" val="193105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normAutofit/>
          </a:bodyPr>
          <a:lstStyle/>
          <a:p>
            <a:r>
              <a:rPr lang="en-US" sz="4400" b="0" dirty="0">
                <a:effectLst>
                  <a:outerShdw blurRad="38100" dist="38100" dir="2700000" algn="tl">
                    <a:srgbClr val="000000">
                      <a:alpha val="43137"/>
                    </a:srgbClr>
                  </a:outerShdw>
                </a:effectLst>
              </a:rPr>
              <a:t>Solar Power - Steam generation</a:t>
            </a:r>
            <a:endParaRPr lang="en-US" dirty="0"/>
          </a:p>
        </p:txBody>
      </p:sp>
      <p:pic>
        <p:nvPicPr>
          <p:cNvPr id="4" name="Picture 3">
            <a:extLst>
              <a:ext uri="{FF2B5EF4-FFF2-40B4-BE49-F238E27FC236}">
                <a16:creationId xmlns:a16="http://schemas.microsoft.com/office/drawing/2014/main" id="{262B3CF2-D98E-CC1F-C3A4-2C0DA16DF482}"/>
              </a:ext>
            </a:extLst>
          </p:cNvPr>
          <p:cNvPicPr>
            <a:picLocks noChangeAspect="1"/>
          </p:cNvPicPr>
          <p:nvPr/>
        </p:nvPicPr>
        <p:blipFill>
          <a:blip r:embed="rId2"/>
          <a:stretch>
            <a:fillRect/>
          </a:stretch>
        </p:blipFill>
        <p:spPr>
          <a:xfrm>
            <a:off x="2706330" y="1531144"/>
            <a:ext cx="6779340" cy="4572000"/>
          </a:xfrm>
          <a:prstGeom prst="rect">
            <a:avLst/>
          </a:prstGeom>
        </p:spPr>
      </p:pic>
    </p:spTree>
    <p:extLst>
      <p:ext uri="{BB962C8B-B14F-4D97-AF65-F5344CB8AC3E}">
        <p14:creationId xmlns:p14="http://schemas.microsoft.com/office/powerpoint/2010/main" val="226468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67101-99EC-800A-C9D9-E98E56A7D950}"/>
              </a:ext>
            </a:extLst>
          </p:cNvPr>
          <p:cNvPicPr>
            <a:picLocks noChangeAspect="1"/>
          </p:cNvPicPr>
          <p:nvPr/>
        </p:nvPicPr>
        <p:blipFill>
          <a:blip r:embed="rId2"/>
          <a:stretch>
            <a:fillRect/>
          </a:stretch>
        </p:blipFill>
        <p:spPr>
          <a:xfrm>
            <a:off x="2008277" y="609355"/>
            <a:ext cx="8175445" cy="5525631"/>
          </a:xfrm>
          <a:prstGeom prst="rect">
            <a:avLst/>
          </a:prstGeom>
        </p:spPr>
      </p:pic>
    </p:spTree>
    <p:extLst>
      <p:ext uri="{BB962C8B-B14F-4D97-AF65-F5344CB8AC3E}">
        <p14:creationId xmlns:p14="http://schemas.microsoft.com/office/powerpoint/2010/main" val="825466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p:txBody>
          <a:bodyPr/>
          <a:lstStyle/>
          <a:p>
            <a:r>
              <a:rPr lang="en-US" dirty="0"/>
              <a:t>Concentrated Solar</a:t>
            </a:r>
          </a:p>
        </p:txBody>
      </p:sp>
      <p:pic>
        <p:nvPicPr>
          <p:cNvPr id="4" name="Picture 3">
            <a:extLst>
              <a:ext uri="{FF2B5EF4-FFF2-40B4-BE49-F238E27FC236}">
                <a16:creationId xmlns:a16="http://schemas.microsoft.com/office/drawing/2014/main" id="{703FBC7E-99D0-2E34-78E3-0BF640F9687A}"/>
              </a:ext>
            </a:extLst>
          </p:cNvPr>
          <p:cNvPicPr>
            <a:picLocks noChangeAspect="1"/>
          </p:cNvPicPr>
          <p:nvPr/>
        </p:nvPicPr>
        <p:blipFill>
          <a:blip r:embed="rId2"/>
          <a:stretch>
            <a:fillRect/>
          </a:stretch>
        </p:blipFill>
        <p:spPr>
          <a:xfrm>
            <a:off x="1154037" y="1947345"/>
            <a:ext cx="4941963" cy="4174545"/>
          </a:xfrm>
          <a:prstGeom prst="rect">
            <a:avLst/>
          </a:prstGeom>
        </p:spPr>
      </p:pic>
      <p:pic>
        <p:nvPicPr>
          <p:cNvPr id="5" name="Picture 4">
            <a:extLst>
              <a:ext uri="{FF2B5EF4-FFF2-40B4-BE49-F238E27FC236}">
                <a16:creationId xmlns:a16="http://schemas.microsoft.com/office/drawing/2014/main" id="{3FDB6D0B-49C6-CC16-1D5C-802E415AC16A}"/>
              </a:ext>
            </a:extLst>
          </p:cNvPr>
          <p:cNvPicPr>
            <a:picLocks noChangeAspect="1"/>
          </p:cNvPicPr>
          <p:nvPr/>
        </p:nvPicPr>
        <p:blipFill>
          <a:blip r:embed="rId3"/>
          <a:stretch>
            <a:fillRect/>
          </a:stretch>
        </p:blipFill>
        <p:spPr>
          <a:xfrm>
            <a:off x="6096000" y="1947346"/>
            <a:ext cx="5479087" cy="4085464"/>
          </a:xfrm>
          <a:prstGeom prst="rect">
            <a:avLst/>
          </a:prstGeom>
        </p:spPr>
      </p:pic>
    </p:spTree>
    <p:extLst>
      <p:ext uri="{BB962C8B-B14F-4D97-AF65-F5344CB8AC3E}">
        <p14:creationId xmlns:p14="http://schemas.microsoft.com/office/powerpoint/2010/main" val="3422716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lstStyle/>
          <a:p>
            <a:r>
              <a:rPr lang="en-US" dirty="0"/>
              <a:t>Wind Power</a:t>
            </a:r>
          </a:p>
        </p:txBody>
      </p:sp>
      <p:pic>
        <p:nvPicPr>
          <p:cNvPr id="4" name="Picture 3">
            <a:extLst>
              <a:ext uri="{FF2B5EF4-FFF2-40B4-BE49-F238E27FC236}">
                <a16:creationId xmlns:a16="http://schemas.microsoft.com/office/drawing/2014/main" id="{576E58ED-6274-A918-C894-1AF0C4E4AD76}"/>
              </a:ext>
            </a:extLst>
          </p:cNvPr>
          <p:cNvPicPr>
            <a:picLocks noChangeAspect="1"/>
          </p:cNvPicPr>
          <p:nvPr/>
        </p:nvPicPr>
        <p:blipFill>
          <a:blip r:embed="rId2"/>
          <a:stretch>
            <a:fillRect/>
          </a:stretch>
        </p:blipFill>
        <p:spPr>
          <a:xfrm>
            <a:off x="2413928" y="1500265"/>
            <a:ext cx="7163421" cy="4602879"/>
          </a:xfrm>
          <a:prstGeom prst="rect">
            <a:avLst/>
          </a:prstGeom>
        </p:spPr>
      </p:pic>
    </p:spTree>
    <p:extLst>
      <p:ext uri="{BB962C8B-B14F-4D97-AF65-F5344CB8AC3E}">
        <p14:creationId xmlns:p14="http://schemas.microsoft.com/office/powerpoint/2010/main" val="322959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0FF8-C3A0-BB5B-8956-3A1264A69A56}"/>
              </a:ext>
            </a:extLst>
          </p:cNvPr>
          <p:cNvSpPr>
            <a:spLocks noGrp="1"/>
          </p:cNvSpPr>
          <p:nvPr>
            <p:ph type="title"/>
          </p:nvPr>
        </p:nvSpPr>
        <p:spPr>
          <a:xfrm>
            <a:off x="760141" y="853069"/>
            <a:ext cx="10515600" cy="776288"/>
          </a:xfrm>
        </p:spPr>
        <p:txBody>
          <a:bodyPr/>
          <a:lstStyle/>
          <a:p>
            <a:r>
              <a:rPr lang="en-US" dirty="0"/>
              <a:t>Wind Turbine Generation </a:t>
            </a:r>
          </a:p>
        </p:txBody>
      </p:sp>
      <p:pic>
        <p:nvPicPr>
          <p:cNvPr id="4" name="Picture 3">
            <a:extLst>
              <a:ext uri="{FF2B5EF4-FFF2-40B4-BE49-F238E27FC236}">
                <a16:creationId xmlns:a16="http://schemas.microsoft.com/office/drawing/2014/main" id="{77BB5BFD-2A50-D192-32BE-DCF8A06E76CB}"/>
              </a:ext>
            </a:extLst>
          </p:cNvPr>
          <p:cNvPicPr>
            <a:picLocks noChangeAspect="1"/>
          </p:cNvPicPr>
          <p:nvPr/>
        </p:nvPicPr>
        <p:blipFill>
          <a:blip r:embed="rId2"/>
          <a:stretch>
            <a:fillRect/>
          </a:stretch>
        </p:blipFill>
        <p:spPr>
          <a:xfrm>
            <a:off x="3859928" y="1629357"/>
            <a:ext cx="4316025" cy="4514965"/>
          </a:xfrm>
          <a:prstGeom prst="rect">
            <a:avLst/>
          </a:prstGeom>
        </p:spPr>
      </p:pic>
      <p:pic>
        <p:nvPicPr>
          <p:cNvPr id="5" name="Picture 4">
            <a:extLst>
              <a:ext uri="{FF2B5EF4-FFF2-40B4-BE49-F238E27FC236}">
                <a16:creationId xmlns:a16="http://schemas.microsoft.com/office/drawing/2014/main" id="{F921E855-3E3C-9FA2-EBD5-DB3F6500CC61}"/>
              </a:ext>
            </a:extLst>
          </p:cNvPr>
          <p:cNvPicPr>
            <a:picLocks noChangeAspect="1"/>
          </p:cNvPicPr>
          <p:nvPr/>
        </p:nvPicPr>
        <p:blipFill>
          <a:blip r:embed="rId3"/>
          <a:stretch>
            <a:fillRect/>
          </a:stretch>
        </p:blipFill>
        <p:spPr>
          <a:xfrm>
            <a:off x="258814" y="1629357"/>
            <a:ext cx="3476227" cy="4514965"/>
          </a:xfrm>
          <a:prstGeom prst="rect">
            <a:avLst/>
          </a:prstGeom>
        </p:spPr>
      </p:pic>
      <p:pic>
        <p:nvPicPr>
          <p:cNvPr id="6" name="Picture 5">
            <a:extLst>
              <a:ext uri="{FF2B5EF4-FFF2-40B4-BE49-F238E27FC236}">
                <a16:creationId xmlns:a16="http://schemas.microsoft.com/office/drawing/2014/main" id="{3353BB6A-2421-9AE1-864A-60A298EE1B86}"/>
              </a:ext>
            </a:extLst>
          </p:cNvPr>
          <p:cNvPicPr>
            <a:picLocks noChangeAspect="1"/>
          </p:cNvPicPr>
          <p:nvPr/>
        </p:nvPicPr>
        <p:blipFill>
          <a:blip r:embed="rId4"/>
          <a:stretch>
            <a:fillRect/>
          </a:stretch>
        </p:blipFill>
        <p:spPr>
          <a:xfrm>
            <a:off x="8095786" y="1683256"/>
            <a:ext cx="3837400" cy="4461066"/>
          </a:xfrm>
          <a:prstGeom prst="rect">
            <a:avLst/>
          </a:prstGeom>
        </p:spPr>
      </p:pic>
    </p:spTree>
    <p:extLst>
      <p:ext uri="{BB962C8B-B14F-4D97-AF65-F5344CB8AC3E}">
        <p14:creationId xmlns:p14="http://schemas.microsoft.com/office/powerpoint/2010/main" val="62753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54856"/>
            <a:ext cx="10515600" cy="776288"/>
          </a:xfrm>
        </p:spPr>
        <p:txBody>
          <a:bodyPr/>
          <a:lstStyle/>
          <a:p>
            <a:r>
              <a:rPr lang="en-US" dirty="0"/>
              <a:t>“Tornado Alley”</a:t>
            </a:r>
          </a:p>
        </p:txBody>
      </p:sp>
      <p:pic>
        <p:nvPicPr>
          <p:cNvPr id="4" name="Picture 3">
            <a:extLst>
              <a:ext uri="{FF2B5EF4-FFF2-40B4-BE49-F238E27FC236}">
                <a16:creationId xmlns:a16="http://schemas.microsoft.com/office/drawing/2014/main" id="{215BA236-E5E2-35BE-389C-E9B70EB8FA5B}"/>
              </a:ext>
            </a:extLst>
          </p:cNvPr>
          <p:cNvPicPr>
            <a:picLocks noChangeAspect="1"/>
          </p:cNvPicPr>
          <p:nvPr/>
        </p:nvPicPr>
        <p:blipFill>
          <a:blip r:embed="rId2"/>
          <a:stretch>
            <a:fillRect/>
          </a:stretch>
        </p:blipFill>
        <p:spPr>
          <a:xfrm>
            <a:off x="6096001" y="716566"/>
            <a:ext cx="5412058" cy="5386578"/>
          </a:xfrm>
          <a:prstGeom prst="rect">
            <a:avLst/>
          </a:prstGeom>
        </p:spPr>
      </p:pic>
      <p:sp>
        <p:nvSpPr>
          <p:cNvPr id="5" name="TextBox 4">
            <a:extLst>
              <a:ext uri="{FF2B5EF4-FFF2-40B4-BE49-F238E27FC236}">
                <a16:creationId xmlns:a16="http://schemas.microsoft.com/office/drawing/2014/main" id="{5FC04422-E253-1A71-EFE6-F2B197E81749}"/>
              </a:ext>
            </a:extLst>
          </p:cNvPr>
          <p:cNvSpPr txBox="1"/>
          <p:nvPr/>
        </p:nvSpPr>
        <p:spPr>
          <a:xfrm>
            <a:off x="683941" y="2863036"/>
            <a:ext cx="5172307" cy="954107"/>
          </a:xfrm>
          <a:prstGeom prst="rect">
            <a:avLst/>
          </a:prstGeom>
          <a:noFill/>
        </p:spPr>
        <p:txBody>
          <a:bodyPr wrap="square" rtlCol="0">
            <a:spAutoFit/>
          </a:bodyPr>
          <a:lstStyle/>
          <a:p>
            <a:r>
              <a:rPr lang="en-US" sz="2800" dirty="0">
                <a:solidFill>
                  <a:srgbClr val="00647A"/>
                </a:solidFill>
              </a:rPr>
              <a:t>Texas, Iowa, Oklahoma – Top 3 in Wind Generation Capacity</a:t>
            </a:r>
          </a:p>
        </p:txBody>
      </p:sp>
    </p:spTree>
    <p:extLst>
      <p:ext uri="{BB962C8B-B14F-4D97-AF65-F5344CB8AC3E}">
        <p14:creationId xmlns:p14="http://schemas.microsoft.com/office/powerpoint/2010/main" val="1765066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258337" y="1187604"/>
            <a:ext cx="10515600" cy="776288"/>
          </a:xfrm>
        </p:spPr>
        <p:txBody>
          <a:bodyPr>
            <a:normAutofit fontScale="90000"/>
          </a:bodyPr>
          <a:lstStyle/>
          <a:p>
            <a:r>
              <a:rPr lang="en-US" dirty="0"/>
              <a:t>US Offshore Wind</a:t>
            </a:r>
            <a:br>
              <a:rPr lang="en-US" dirty="0"/>
            </a:br>
            <a:r>
              <a:rPr lang="en-US" dirty="0"/>
              <a:t>Block Island, RI</a:t>
            </a:r>
          </a:p>
        </p:txBody>
      </p:sp>
      <p:pic>
        <p:nvPicPr>
          <p:cNvPr id="4" name="Picture 3">
            <a:extLst>
              <a:ext uri="{FF2B5EF4-FFF2-40B4-BE49-F238E27FC236}">
                <a16:creationId xmlns:a16="http://schemas.microsoft.com/office/drawing/2014/main" id="{4BDEC978-3AFF-CC1F-DEAF-40A09EB30366}"/>
              </a:ext>
            </a:extLst>
          </p:cNvPr>
          <p:cNvPicPr>
            <a:picLocks noChangeAspect="1"/>
          </p:cNvPicPr>
          <p:nvPr/>
        </p:nvPicPr>
        <p:blipFill>
          <a:blip r:embed="rId2"/>
          <a:stretch>
            <a:fillRect/>
          </a:stretch>
        </p:blipFill>
        <p:spPr>
          <a:xfrm>
            <a:off x="4192859" y="2463741"/>
            <a:ext cx="3980602" cy="3670110"/>
          </a:xfrm>
          <a:prstGeom prst="rect">
            <a:avLst/>
          </a:prstGeom>
        </p:spPr>
      </p:pic>
      <p:pic>
        <p:nvPicPr>
          <p:cNvPr id="5" name="Picture 4">
            <a:extLst>
              <a:ext uri="{FF2B5EF4-FFF2-40B4-BE49-F238E27FC236}">
                <a16:creationId xmlns:a16="http://schemas.microsoft.com/office/drawing/2014/main" id="{ADECC6B9-4357-9E95-B70F-F471C98836E7}"/>
              </a:ext>
            </a:extLst>
          </p:cNvPr>
          <p:cNvPicPr>
            <a:picLocks noChangeAspect="1"/>
          </p:cNvPicPr>
          <p:nvPr/>
        </p:nvPicPr>
        <p:blipFill>
          <a:blip r:embed="rId3"/>
          <a:stretch>
            <a:fillRect/>
          </a:stretch>
        </p:blipFill>
        <p:spPr>
          <a:xfrm>
            <a:off x="101733" y="2463741"/>
            <a:ext cx="4091126" cy="3670110"/>
          </a:xfrm>
          <a:prstGeom prst="rect">
            <a:avLst/>
          </a:prstGeom>
        </p:spPr>
      </p:pic>
      <p:pic>
        <p:nvPicPr>
          <p:cNvPr id="6" name="Picture 5">
            <a:extLst>
              <a:ext uri="{FF2B5EF4-FFF2-40B4-BE49-F238E27FC236}">
                <a16:creationId xmlns:a16="http://schemas.microsoft.com/office/drawing/2014/main" id="{CA02ECEA-DDA5-D32F-DAEA-82BF5D9651BC}"/>
              </a:ext>
            </a:extLst>
          </p:cNvPr>
          <p:cNvPicPr>
            <a:picLocks noChangeAspect="1"/>
          </p:cNvPicPr>
          <p:nvPr/>
        </p:nvPicPr>
        <p:blipFill>
          <a:blip r:embed="rId4"/>
          <a:stretch>
            <a:fillRect/>
          </a:stretch>
        </p:blipFill>
        <p:spPr>
          <a:xfrm>
            <a:off x="8173462" y="2463741"/>
            <a:ext cx="3916806" cy="3670110"/>
          </a:xfrm>
          <a:prstGeom prst="rect">
            <a:avLst/>
          </a:prstGeom>
        </p:spPr>
      </p:pic>
    </p:spTree>
    <p:extLst>
      <p:ext uri="{BB962C8B-B14F-4D97-AF65-F5344CB8AC3E}">
        <p14:creationId xmlns:p14="http://schemas.microsoft.com/office/powerpoint/2010/main" val="1259403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8603-057E-744E-B991-CBF16A3C464F}"/>
              </a:ext>
            </a:extLst>
          </p:cNvPr>
          <p:cNvSpPr>
            <a:spLocks noGrp="1"/>
          </p:cNvSpPr>
          <p:nvPr>
            <p:ph type="title"/>
          </p:nvPr>
        </p:nvSpPr>
        <p:spPr/>
        <p:txBody>
          <a:bodyPr/>
          <a:lstStyle/>
          <a:p>
            <a:r>
              <a:rPr lang="en-US" dirty="0"/>
              <a:t>Ocean Wind 1 Project</a:t>
            </a:r>
          </a:p>
        </p:txBody>
      </p:sp>
      <p:sp>
        <p:nvSpPr>
          <p:cNvPr id="3" name="Content Placeholder 2">
            <a:extLst>
              <a:ext uri="{FF2B5EF4-FFF2-40B4-BE49-F238E27FC236}">
                <a16:creationId xmlns:a16="http://schemas.microsoft.com/office/drawing/2014/main" id="{65970990-EAD2-C904-ABD7-F6629742A002}"/>
              </a:ext>
            </a:extLst>
          </p:cNvPr>
          <p:cNvSpPr>
            <a:spLocks noGrp="1"/>
          </p:cNvSpPr>
          <p:nvPr>
            <p:ph idx="1"/>
          </p:nvPr>
        </p:nvSpPr>
        <p:spPr>
          <a:xfrm>
            <a:off x="302941" y="2177143"/>
            <a:ext cx="5517995" cy="3537857"/>
          </a:xfrm>
        </p:spPr>
        <p:txBody>
          <a:bodyPr/>
          <a:lstStyle/>
          <a:p>
            <a:r>
              <a:rPr lang="en-US" dirty="0">
                <a:solidFill>
                  <a:srgbClr val="00647A"/>
                </a:solidFill>
              </a:rPr>
              <a:t>Offshore-New Jersey 13 nautical miles SE of Atlantic City</a:t>
            </a:r>
          </a:p>
          <a:p>
            <a:r>
              <a:rPr lang="en-US" dirty="0">
                <a:solidFill>
                  <a:srgbClr val="00647A"/>
                </a:solidFill>
              </a:rPr>
              <a:t>1.1 MW</a:t>
            </a:r>
          </a:p>
          <a:p>
            <a:r>
              <a:rPr lang="en-US" dirty="0">
                <a:solidFill>
                  <a:srgbClr val="00647A"/>
                </a:solidFill>
              </a:rPr>
              <a:t>Bureau of Ocean Management (BOEM) approved</a:t>
            </a:r>
          </a:p>
          <a:p>
            <a:r>
              <a:rPr lang="en-US" dirty="0">
                <a:solidFill>
                  <a:srgbClr val="00647A"/>
                </a:solidFill>
              </a:rPr>
              <a:t>Local protestors got it canceled</a:t>
            </a:r>
          </a:p>
          <a:p>
            <a:endParaRPr lang="en-US" dirty="0"/>
          </a:p>
        </p:txBody>
      </p:sp>
      <p:pic>
        <p:nvPicPr>
          <p:cNvPr id="4" name="Picture 3">
            <a:extLst>
              <a:ext uri="{FF2B5EF4-FFF2-40B4-BE49-F238E27FC236}">
                <a16:creationId xmlns:a16="http://schemas.microsoft.com/office/drawing/2014/main" id="{BDF998F2-526D-D566-12D2-8A686D8AD875}"/>
              </a:ext>
            </a:extLst>
          </p:cNvPr>
          <p:cNvPicPr>
            <a:picLocks noChangeAspect="1"/>
          </p:cNvPicPr>
          <p:nvPr/>
        </p:nvPicPr>
        <p:blipFill>
          <a:blip r:embed="rId2"/>
          <a:stretch>
            <a:fillRect/>
          </a:stretch>
        </p:blipFill>
        <p:spPr>
          <a:xfrm>
            <a:off x="6016006" y="2177143"/>
            <a:ext cx="5866072" cy="3900272"/>
          </a:xfrm>
          <a:prstGeom prst="rect">
            <a:avLst/>
          </a:prstGeom>
        </p:spPr>
      </p:pic>
    </p:spTree>
    <p:extLst>
      <p:ext uri="{BB962C8B-B14F-4D97-AF65-F5344CB8AC3E}">
        <p14:creationId xmlns:p14="http://schemas.microsoft.com/office/powerpoint/2010/main" val="2346760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9E97-9EC7-0818-9191-D797588E78BD}"/>
              </a:ext>
            </a:extLst>
          </p:cNvPr>
          <p:cNvSpPr>
            <a:spLocks noGrp="1"/>
          </p:cNvSpPr>
          <p:nvPr>
            <p:ph type="title"/>
          </p:nvPr>
        </p:nvSpPr>
        <p:spPr>
          <a:xfrm>
            <a:off x="838200" y="853069"/>
            <a:ext cx="10515600" cy="776288"/>
          </a:xfrm>
        </p:spPr>
        <p:txBody>
          <a:bodyPr>
            <a:normAutofit fontScale="90000"/>
          </a:bodyPr>
          <a:lstStyle/>
          <a:p>
            <a:r>
              <a:rPr lang="en-US" dirty="0"/>
              <a:t>New York State Offshore Wind Projects</a:t>
            </a:r>
          </a:p>
        </p:txBody>
      </p:sp>
      <p:sp>
        <p:nvSpPr>
          <p:cNvPr id="3" name="Content Placeholder 2">
            <a:extLst>
              <a:ext uri="{FF2B5EF4-FFF2-40B4-BE49-F238E27FC236}">
                <a16:creationId xmlns:a16="http://schemas.microsoft.com/office/drawing/2014/main" id="{8D863B3D-560E-F879-0FFA-ABC89844698E}"/>
              </a:ext>
            </a:extLst>
          </p:cNvPr>
          <p:cNvSpPr>
            <a:spLocks noGrp="1"/>
          </p:cNvSpPr>
          <p:nvPr>
            <p:ph idx="1"/>
          </p:nvPr>
        </p:nvSpPr>
        <p:spPr>
          <a:xfrm>
            <a:off x="838200" y="1750741"/>
            <a:ext cx="10515600" cy="4393581"/>
          </a:xfrm>
        </p:spPr>
        <p:txBody>
          <a:bodyPr>
            <a:normAutofit/>
          </a:bodyPr>
          <a:lstStyle/>
          <a:p>
            <a:r>
              <a:rPr lang="en-US" dirty="0">
                <a:solidFill>
                  <a:srgbClr val="00647A"/>
                </a:solidFill>
              </a:rPr>
              <a:t>South Fork Wind - Operational</a:t>
            </a:r>
          </a:p>
          <a:p>
            <a:pPr lvl="1"/>
            <a:r>
              <a:rPr lang="en-US" dirty="0">
                <a:solidFill>
                  <a:srgbClr val="00647A"/>
                </a:solidFill>
              </a:rPr>
              <a:t>130 MW - 35 miles East of Long Island, NY</a:t>
            </a:r>
          </a:p>
          <a:p>
            <a:r>
              <a:rPr lang="en-US" dirty="0">
                <a:solidFill>
                  <a:srgbClr val="00647A"/>
                </a:solidFill>
              </a:rPr>
              <a:t>Empire Wind</a:t>
            </a:r>
          </a:p>
          <a:p>
            <a:pPr lvl="1"/>
            <a:r>
              <a:rPr lang="en-US" dirty="0">
                <a:solidFill>
                  <a:srgbClr val="00647A"/>
                </a:solidFill>
              </a:rPr>
              <a:t>No. 1 = 816 MW planned</a:t>
            </a:r>
          </a:p>
          <a:p>
            <a:pPr lvl="1"/>
            <a:r>
              <a:rPr lang="en-US" dirty="0">
                <a:solidFill>
                  <a:srgbClr val="00647A"/>
                </a:solidFill>
              </a:rPr>
              <a:t>No. 2 = 1,260 MW planned</a:t>
            </a:r>
          </a:p>
          <a:p>
            <a:r>
              <a:rPr lang="en-US" dirty="0">
                <a:solidFill>
                  <a:srgbClr val="00647A"/>
                </a:solidFill>
              </a:rPr>
              <a:t>Sunrise Wind</a:t>
            </a:r>
          </a:p>
          <a:p>
            <a:pPr lvl="1"/>
            <a:r>
              <a:rPr lang="en-US" dirty="0">
                <a:solidFill>
                  <a:srgbClr val="00647A"/>
                </a:solidFill>
              </a:rPr>
              <a:t>924 MW planned</a:t>
            </a:r>
          </a:p>
          <a:p>
            <a:r>
              <a:rPr lang="en-US" dirty="0">
                <a:solidFill>
                  <a:srgbClr val="00647A"/>
                </a:solidFill>
              </a:rPr>
              <a:t>Beacon Wind</a:t>
            </a:r>
          </a:p>
          <a:p>
            <a:pPr lvl="1"/>
            <a:r>
              <a:rPr lang="en-US" dirty="0">
                <a:solidFill>
                  <a:srgbClr val="00647A"/>
                </a:solidFill>
              </a:rPr>
              <a:t>1, 230 MW planned</a:t>
            </a:r>
          </a:p>
          <a:p>
            <a:endParaRPr lang="en-US" dirty="0"/>
          </a:p>
        </p:txBody>
      </p:sp>
    </p:spTree>
    <p:extLst>
      <p:ext uri="{BB962C8B-B14F-4D97-AF65-F5344CB8AC3E}">
        <p14:creationId xmlns:p14="http://schemas.microsoft.com/office/powerpoint/2010/main" val="94138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2B55-9E2D-56CB-EBC9-A3F426CB41C4}"/>
              </a:ext>
            </a:extLst>
          </p:cNvPr>
          <p:cNvSpPr>
            <a:spLocks noGrp="1"/>
          </p:cNvSpPr>
          <p:nvPr>
            <p:ph type="title"/>
          </p:nvPr>
        </p:nvSpPr>
        <p:spPr/>
        <p:txBody>
          <a:bodyPr/>
          <a:lstStyle/>
          <a:p>
            <a:r>
              <a:rPr lang="en-US" sz="4400" dirty="0"/>
              <a:t>Tidal/Current Power</a:t>
            </a:r>
            <a:endParaRPr lang="en-US" dirty="0"/>
          </a:p>
        </p:txBody>
      </p:sp>
      <p:pic>
        <p:nvPicPr>
          <p:cNvPr id="4" name="Picture 3">
            <a:extLst>
              <a:ext uri="{FF2B5EF4-FFF2-40B4-BE49-F238E27FC236}">
                <a16:creationId xmlns:a16="http://schemas.microsoft.com/office/drawing/2014/main" id="{D2F3AF08-F3B6-BEAC-6969-9A41BBF98C39}"/>
              </a:ext>
            </a:extLst>
          </p:cNvPr>
          <p:cNvPicPr>
            <a:picLocks noChangeAspect="1"/>
          </p:cNvPicPr>
          <p:nvPr/>
        </p:nvPicPr>
        <p:blipFill>
          <a:blip r:embed="rId2"/>
          <a:stretch>
            <a:fillRect/>
          </a:stretch>
        </p:blipFill>
        <p:spPr>
          <a:xfrm>
            <a:off x="2163337" y="1919287"/>
            <a:ext cx="4125951" cy="4249567"/>
          </a:xfrm>
          <a:prstGeom prst="rect">
            <a:avLst/>
          </a:prstGeom>
        </p:spPr>
      </p:pic>
      <p:pic>
        <p:nvPicPr>
          <p:cNvPr id="5" name="Picture 4">
            <a:extLst>
              <a:ext uri="{FF2B5EF4-FFF2-40B4-BE49-F238E27FC236}">
                <a16:creationId xmlns:a16="http://schemas.microsoft.com/office/drawing/2014/main" id="{63F060F6-FCED-6645-453F-091EEC431F97}"/>
              </a:ext>
            </a:extLst>
          </p:cNvPr>
          <p:cNvPicPr>
            <a:picLocks noChangeAspect="1"/>
          </p:cNvPicPr>
          <p:nvPr/>
        </p:nvPicPr>
        <p:blipFill>
          <a:blip r:embed="rId3"/>
          <a:stretch>
            <a:fillRect/>
          </a:stretch>
        </p:blipFill>
        <p:spPr>
          <a:xfrm>
            <a:off x="6523465" y="1919288"/>
            <a:ext cx="4382428" cy="4249566"/>
          </a:xfrm>
          <a:prstGeom prst="rect">
            <a:avLst/>
          </a:prstGeom>
        </p:spPr>
      </p:pic>
    </p:spTree>
    <p:extLst>
      <p:ext uri="{BB962C8B-B14F-4D97-AF65-F5344CB8AC3E}">
        <p14:creationId xmlns:p14="http://schemas.microsoft.com/office/powerpoint/2010/main" val="3629011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1E3D-282F-F9B6-1402-EFCD5D85420B}"/>
              </a:ext>
            </a:extLst>
          </p:cNvPr>
          <p:cNvSpPr>
            <a:spLocks noGrp="1"/>
          </p:cNvSpPr>
          <p:nvPr>
            <p:ph type="title"/>
          </p:nvPr>
        </p:nvSpPr>
        <p:spPr>
          <a:xfrm>
            <a:off x="670932" y="576245"/>
            <a:ext cx="10515600" cy="776288"/>
          </a:xfrm>
        </p:spPr>
        <p:txBody>
          <a:bodyPr/>
          <a:lstStyle/>
          <a:p>
            <a:r>
              <a:rPr lang="en-US" dirty="0"/>
              <a:t>Tidal Power</a:t>
            </a:r>
          </a:p>
        </p:txBody>
      </p:sp>
      <p:sp>
        <p:nvSpPr>
          <p:cNvPr id="3" name="Content Placeholder 2">
            <a:extLst>
              <a:ext uri="{FF2B5EF4-FFF2-40B4-BE49-F238E27FC236}">
                <a16:creationId xmlns:a16="http://schemas.microsoft.com/office/drawing/2014/main" id="{ED0B93CF-9755-B17C-46F3-CD3751D0A220}"/>
              </a:ext>
            </a:extLst>
          </p:cNvPr>
          <p:cNvSpPr>
            <a:spLocks noGrp="1"/>
          </p:cNvSpPr>
          <p:nvPr>
            <p:ph idx="1"/>
          </p:nvPr>
        </p:nvSpPr>
        <p:spPr>
          <a:xfrm>
            <a:off x="838200" y="5854389"/>
            <a:ext cx="10515600" cy="301083"/>
          </a:xfrm>
        </p:spPr>
        <p:txBody>
          <a:bodyPr>
            <a:normAutofit fontScale="92500" lnSpcReduction="20000"/>
          </a:bodyPr>
          <a:lstStyle/>
          <a:p>
            <a:pPr marL="0" indent="0" algn="ctr">
              <a:buNone/>
            </a:pPr>
            <a:r>
              <a:rPr lang="en-US" sz="2000" dirty="0">
                <a:solidFill>
                  <a:srgbClr val="00647A"/>
                </a:solidFill>
              </a:rPr>
              <a:t>https://www.ecowavepower.com/</a:t>
            </a:r>
          </a:p>
          <a:p>
            <a:endParaRPr lang="en-US" dirty="0"/>
          </a:p>
        </p:txBody>
      </p:sp>
      <p:pic>
        <p:nvPicPr>
          <p:cNvPr id="4" name="Picture 3">
            <a:extLst>
              <a:ext uri="{FF2B5EF4-FFF2-40B4-BE49-F238E27FC236}">
                <a16:creationId xmlns:a16="http://schemas.microsoft.com/office/drawing/2014/main" id="{387490EF-9ED4-3C9D-A48F-7249D703A2C9}"/>
              </a:ext>
            </a:extLst>
          </p:cNvPr>
          <p:cNvPicPr>
            <a:picLocks noChangeAspect="1"/>
          </p:cNvPicPr>
          <p:nvPr/>
        </p:nvPicPr>
        <p:blipFill>
          <a:blip r:embed="rId2"/>
          <a:stretch>
            <a:fillRect/>
          </a:stretch>
        </p:blipFill>
        <p:spPr>
          <a:xfrm>
            <a:off x="2029615" y="1313504"/>
            <a:ext cx="8460512" cy="4401496"/>
          </a:xfrm>
          <a:prstGeom prst="rect">
            <a:avLst/>
          </a:prstGeom>
        </p:spPr>
      </p:pic>
    </p:spTree>
    <p:extLst>
      <p:ext uri="{BB962C8B-B14F-4D97-AF65-F5344CB8AC3E}">
        <p14:creationId xmlns:p14="http://schemas.microsoft.com/office/powerpoint/2010/main" val="19257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CF9B-DA2E-387F-519E-B0CC9ABEFFA9}"/>
              </a:ext>
            </a:extLst>
          </p:cNvPr>
          <p:cNvSpPr>
            <a:spLocks noGrp="1"/>
          </p:cNvSpPr>
          <p:nvPr>
            <p:ph type="title"/>
          </p:nvPr>
        </p:nvSpPr>
        <p:spPr>
          <a:xfrm>
            <a:off x="638406" y="754856"/>
            <a:ext cx="10915185" cy="776288"/>
          </a:xfrm>
        </p:spPr>
        <p:txBody>
          <a:bodyPr>
            <a:normAutofit fontScale="90000"/>
          </a:bodyPr>
          <a:lstStyle/>
          <a:p>
            <a:r>
              <a:rPr lang="en-US" dirty="0"/>
              <a:t>Ocean Thermal Energy Conversion (OTEC)</a:t>
            </a:r>
          </a:p>
        </p:txBody>
      </p:sp>
      <p:pic>
        <p:nvPicPr>
          <p:cNvPr id="4" name="Picture 3">
            <a:extLst>
              <a:ext uri="{FF2B5EF4-FFF2-40B4-BE49-F238E27FC236}">
                <a16:creationId xmlns:a16="http://schemas.microsoft.com/office/drawing/2014/main" id="{1D37964B-6598-3003-7761-FB08EF4C8D9F}"/>
              </a:ext>
            </a:extLst>
          </p:cNvPr>
          <p:cNvPicPr>
            <a:picLocks noChangeAspect="1"/>
          </p:cNvPicPr>
          <p:nvPr/>
        </p:nvPicPr>
        <p:blipFill>
          <a:blip r:embed="rId2"/>
          <a:stretch>
            <a:fillRect/>
          </a:stretch>
        </p:blipFill>
        <p:spPr>
          <a:xfrm>
            <a:off x="1523603" y="1531143"/>
            <a:ext cx="9144793" cy="4676059"/>
          </a:xfrm>
          <a:prstGeom prst="rect">
            <a:avLst/>
          </a:prstGeom>
        </p:spPr>
      </p:pic>
    </p:spTree>
    <p:extLst>
      <p:ext uri="{BB962C8B-B14F-4D97-AF65-F5344CB8AC3E}">
        <p14:creationId xmlns:p14="http://schemas.microsoft.com/office/powerpoint/2010/main" val="168675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824023"/>
            <a:ext cx="10515600" cy="776288"/>
          </a:xfrm>
        </p:spPr>
        <p:txBody>
          <a:bodyPr/>
          <a:lstStyle/>
          <a:p>
            <a:r>
              <a:rPr lang="en-US" sz="4400" dirty="0"/>
              <a:t>What “Transition”? </a:t>
            </a:r>
            <a:endParaRPr lang="en-US" dirty="0"/>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727902"/>
            <a:ext cx="10515600" cy="4306075"/>
          </a:xfrm>
        </p:spPr>
        <p:txBody>
          <a:bodyPr>
            <a:normAutofit fontScale="92500" lnSpcReduction="10000"/>
          </a:bodyPr>
          <a:lstStyle/>
          <a:p>
            <a:pPr marR="0" lvl="0"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3200" i="0" u="none" strike="noStrike" kern="0" cap="none" spc="0" normalizeH="0" baseline="0" noProof="0" dirty="0">
                <a:ln>
                  <a:noFill/>
                </a:ln>
                <a:solidFill>
                  <a:srgbClr val="00647A"/>
                </a:solidFill>
                <a:uLnTx/>
                <a:uFillTx/>
                <a:ea typeface="ＭＳ Ｐゴシック"/>
                <a:cs typeface="+mn-cs"/>
              </a:rPr>
              <a:t>Coal-fired to natural gas-fired generation has been occurring for years, now. </a:t>
            </a:r>
          </a:p>
          <a:p>
            <a:pPr marR="0" lvl="1"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2800" i="0" u="none" strike="noStrike" kern="0" cap="none" spc="0" normalizeH="0" baseline="0" noProof="0" dirty="0">
                <a:ln>
                  <a:noFill/>
                </a:ln>
                <a:solidFill>
                  <a:srgbClr val="00647A"/>
                </a:solidFill>
                <a:uLnTx/>
                <a:uFillTx/>
                <a:ea typeface="ＭＳ Ｐゴシック"/>
              </a:rPr>
              <a:t>Emissions standards</a:t>
            </a:r>
          </a:p>
          <a:p>
            <a:pPr marR="0" lvl="1"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2800" i="0" u="none" strike="noStrike" kern="0" cap="none" spc="0" normalizeH="0" baseline="0" noProof="0" dirty="0">
                <a:ln>
                  <a:noFill/>
                </a:ln>
                <a:solidFill>
                  <a:srgbClr val="00647A"/>
                </a:solidFill>
                <a:uLnTx/>
                <a:uFillTx/>
                <a:ea typeface="ＭＳ Ｐゴシック"/>
              </a:rPr>
              <a:t>Cleaner burning natural gas</a:t>
            </a:r>
          </a:p>
          <a:p>
            <a:pPr marR="0" lvl="1"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2800" i="0" u="none" strike="noStrike" kern="0" cap="none" spc="0" normalizeH="0" baseline="0" noProof="0" dirty="0">
                <a:ln>
                  <a:noFill/>
                </a:ln>
                <a:solidFill>
                  <a:srgbClr val="00647A"/>
                </a:solidFill>
                <a:uLnTx/>
                <a:uFillTx/>
                <a:ea typeface="ＭＳ Ｐゴシック"/>
              </a:rPr>
              <a:t>More abundant supplies thanks to shale revolution</a:t>
            </a:r>
          </a:p>
          <a:p>
            <a:pPr marR="0" lvl="1"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2800" i="0" u="none" strike="noStrike" kern="0" cap="none" spc="0" normalizeH="0" baseline="0" noProof="0" dirty="0">
                <a:ln>
                  <a:noFill/>
                </a:ln>
                <a:solidFill>
                  <a:srgbClr val="00647A"/>
                </a:solidFill>
                <a:uLnTx/>
                <a:uFillTx/>
                <a:ea typeface="ＭＳ Ｐゴシック"/>
              </a:rPr>
              <a:t>Mostly cheaper </a:t>
            </a:r>
          </a:p>
          <a:p>
            <a:pPr marR="0" lvl="0"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3200" i="0" u="none" strike="noStrike" kern="0" cap="none" spc="0" normalizeH="0" baseline="0" noProof="0" dirty="0">
                <a:ln>
                  <a:noFill/>
                </a:ln>
                <a:solidFill>
                  <a:srgbClr val="00647A"/>
                </a:solidFill>
                <a:uLnTx/>
                <a:uFillTx/>
                <a:ea typeface="ＭＳ Ｐゴシック"/>
                <a:cs typeface="+mn-cs"/>
              </a:rPr>
              <a:t>Solar PV and Wind generation growth has been consistent </a:t>
            </a:r>
          </a:p>
          <a:p>
            <a:pPr marR="0" lvl="0" algn="l" defTabSz="914400" rtl="0" eaLnBrk="1" fontAlgn="base" latinLnBrk="0" hangingPunct="1">
              <a:lnSpc>
                <a:spcPct val="100000"/>
              </a:lnSpc>
              <a:spcBef>
                <a:spcPct val="20000"/>
              </a:spcBef>
              <a:spcAft>
                <a:spcPct val="0"/>
              </a:spcAft>
              <a:buSzPct val="70000"/>
              <a:buFont typeface="Wingdings" panose="05000000000000000000" pitchFamily="2" charset="2"/>
              <a:buChar char="§"/>
              <a:tabLst/>
              <a:defRPr/>
            </a:pPr>
            <a:r>
              <a:rPr kumimoji="0" lang="en-US" sz="3200" i="0" u="none" strike="noStrike" kern="0" cap="none" spc="0" normalizeH="0" baseline="0" noProof="0" dirty="0">
                <a:ln>
                  <a:noFill/>
                </a:ln>
                <a:solidFill>
                  <a:srgbClr val="00647A"/>
                </a:solidFill>
                <a:uLnTx/>
                <a:uFillTx/>
                <a:ea typeface="ＭＳ Ｐゴシック"/>
                <a:cs typeface="+mn-cs"/>
              </a:rPr>
              <a:t>New nuclear plants – Vogtle #3 &amp; #4</a:t>
            </a:r>
          </a:p>
          <a:p>
            <a:pPr lvl="1" fontAlgn="base">
              <a:lnSpc>
                <a:spcPct val="100000"/>
              </a:lnSpc>
              <a:spcBef>
                <a:spcPct val="20000"/>
              </a:spcBef>
              <a:spcAft>
                <a:spcPct val="0"/>
              </a:spcAft>
              <a:buSzPct val="70000"/>
              <a:buFont typeface="Wingdings" panose="05000000000000000000" pitchFamily="2" charset="2"/>
              <a:buChar char="§"/>
              <a:defRPr/>
            </a:pPr>
            <a:r>
              <a:rPr lang="en-US" sz="2800" kern="0" dirty="0">
                <a:solidFill>
                  <a:srgbClr val="00647A"/>
                </a:solidFill>
                <a:ea typeface="ＭＳ Ｐゴシック"/>
              </a:rPr>
              <a:t>Despite cost overruns</a:t>
            </a:r>
            <a:endParaRPr kumimoji="0" lang="en-US" sz="2800" i="0" u="none" strike="noStrike" kern="0" cap="none" spc="0" normalizeH="0" baseline="0" noProof="0" dirty="0">
              <a:ln>
                <a:noFill/>
              </a:ln>
              <a:solidFill>
                <a:srgbClr val="00647A"/>
              </a:solidFill>
              <a:uLnTx/>
              <a:uFillTx/>
              <a:ea typeface="ＭＳ Ｐゴシック"/>
              <a:cs typeface="+mn-cs"/>
            </a:endParaRPr>
          </a:p>
          <a:p>
            <a:pPr marL="0" indent="0">
              <a:buNone/>
            </a:pPr>
            <a:endParaRPr lang="en-US" dirty="0"/>
          </a:p>
        </p:txBody>
      </p:sp>
    </p:spTree>
    <p:extLst>
      <p:ext uri="{BB962C8B-B14F-4D97-AF65-F5344CB8AC3E}">
        <p14:creationId xmlns:p14="http://schemas.microsoft.com/office/powerpoint/2010/main" val="3910220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85A4-E66C-73D7-460B-72B21E29D04E}"/>
              </a:ext>
            </a:extLst>
          </p:cNvPr>
          <p:cNvSpPr>
            <a:spLocks noGrp="1"/>
          </p:cNvSpPr>
          <p:nvPr>
            <p:ph type="title"/>
          </p:nvPr>
        </p:nvSpPr>
        <p:spPr>
          <a:xfrm>
            <a:off x="838199" y="706028"/>
            <a:ext cx="10515600" cy="776288"/>
          </a:xfrm>
        </p:spPr>
        <p:txBody>
          <a:bodyPr/>
          <a:lstStyle/>
          <a:p>
            <a:r>
              <a:rPr lang="en-US" dirty="0"/>
              <a:t>Geothermal Energy</a:t>
            </a:r>
          </a:p>
        </p:txBody>
      </p:sp>
      <p:pic>
        <p:nvPicPr>
          <p:cNvPr id="4" name="Picture 3">
            <a:extLst>
              <a:ext uri="{FF2B5EF4-FFF2-40B4-BE49-F238E27FC236}">
                <a16:creationId xmlns:a16="http://schemas.microsoft.com/office/drawing/2014/main" id="{613E4CD1-CF24-B294-8C28-95EDC8C79140}"/>
              </a:ext>
            </a:extLst>
          </p:cNvPr>
          <p:cNvPicPr>
            <a:picLocks noChangeAspect="1"/>
          </p:cNvPicPr>
          <p:nvPr/>
        </p:nvPicPr>
        <p:blipFill>
          <a:blip r:embed="rId2"/>
          <a:stretch>
            <a:fillRect/>
          </a:stretch>
        </p:blipFill>
        <p:spPr>
          <a:xfrm>
            <a:off x="2767295" y="1482316"/>
            <a:ext cx="6657409" cy="4651651"/>
          </a:xfrm>
          <a:prstGeom prst="rect">
            <a:avLst/>
          </a:prstGeom>
        </p:spPr>
      </p:pic>
    </p:spTree>
    <p:extLst>
      <p:ext uri="{BB962C8B-B14F-4D97-AF65-F5344CB8AC3E}">
        <p14:creationId xmlns:p14="http://schemas.microsoft.com/office/powerpoint/2010/main" val="2877260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AB25-B2FE-1EA3-78DF-D2306718EFD2}"/>
              </a:ext>
            </a:extLst>
          </p:cNvPr>
          <p:cNvSpPr>
            <a:spLocks noGrp="1"/>
          </p:cNvSpPr>
          <p:nvPr>
            <p:ph type="title"/>
          </p:nvPr>
        </p:nvSpPr>
        <p:spPr>
          <a:xfrm>
            <a:off x="381000" y="754856"/>
            <a:ext cx="10515600" cy="538685"/>
          </a:xfrm>
        </p:spPr>
        <p:txBody>
          <a:bodyPr>
            <a:normAutofit fontScale="90000"/>
          </a:bodyPr>
          <a:lstStyle/>
          <a:p>
            <a:r>
              <a:rPr lang="en-US" dirty="0"/>
              <a:t>Geothermal Resources</a:t>
            </a:r>
          </a:p>
        </p:txBody>
      </p:sp>
      <p:pic>
        <p:nvPicPr>
          <p:cNvPr id="4" name="Picture 3">
            <a:extLst>
              <a:ext uri="{FF2B5EF4-FFF2-40B4-BE49-F238E27FC236}">
                <a16:creationId xmlns:a16="http://schemas.microsoft.com/office/drawing/2014/main" id="{99623660-5F27-E544-CED9-0C156F623E09}"/>
              </a:ext>
            </a:extLst>
          </p:cNvPr>
          <p:cNvPicPr>
            <a:picLocks noChangeAspect="1"/>
          </p:cNvPicPr>
          <p:nvPr/>
        </p:nvPicPr>
        <p:blipFill>
          <a:blip r:embed="rId2"/>
          <a:stretch>
            <a:fillRect/>
          </a:stretch>
        </p:blipFill>
        <p:spPr>
          <a:xfrm>
            <a:off x="2581351" y="1449659"/>
            <a:ext cx="7029297" cy="4653485"/>
          </a:xfrm>
          <a:prstGeom prst="rect">
            <a:avLst/>
          </a:prstGeom>
        </p:spPr>
      </p:pic>
    </p:spTree>
    <p:extLst>
      <p:ext uri="{BB962C8B-B14F-4D97-AF65-F5344CB8AC3E}">
        <p14:creationId xmlns:p14="http://schemas.microsoft.com/office/powerpoint/2010/main" val="3005622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1E5E-CCC0-05DC-6EDD-B74E5E418E9E}"/>
              </a:ext>
            </a:extLst>
          </p:cNvPr>
          <p:cNvSpPr>
            <a:spLocks noGrp="1"/>
          </p:cNvSpPr>
          <p:nvPr>
            <p:ph type="title"/>
          </p:nvPr>
        </p:nvSpPr>
        <p:spPr>
          <a:xfrm>
            <a:off x="592873" y="754856"/>
            <a:ext cx="10515600" cy="776288"/>
          </a:xfrm>
        </p:spPr>
        <p:txBody>
          <a:bodyPr/>
          <a:lstStyle/>
          <a:p>
            <a:r>
              <a:rPr lang="en-US" dirty="0"/>
              <a:t>Geothermal Power Generation</a:t>
            </a:r>
          </a:p>
        </p:txBody>
      </p:sp>
      <p:pic>
        <p:nvPicPr>
          <p:cNvPr id="4" name="Picture 3">
            <a:extLst>
              <a:ext uri="{FF2B5EF4-FFF2-40B4-BE49-F238E27FC236}">
                <a16:creationId xmlns:a16="http://schemas.microsoft.com/office/drawing/2014/main" id="{50CE4C1A-52BB-E7AC-7F93-CB1B0605AA50}"/>
              </a:ext>
            </a:extLst>
          </p:cNvPr>
          <p:cNvPicPr>
            <a:picLocks noChangeAspect="1"/>
          </p:cNvPicPr>
          <p:nvPr/>
        </p:nvPicPr>
        <p:blipFill>
          <a:blip r:embed="rId2"/>
          <a:stretch>
            <a:fillRect/>
          </a:stretch>
        </p:blipFill>
        <p:spPr>
          <a:xfrm>
            <a:off x="2197366" y="1531144"/>
            <a:ext cx="7903821" cy="4572000"/>
          </a:xfrm>
          <a:prstGeom prst="rect">
            <a:avLst/>
          </a:prstGeom>
        </p:spPr>
      </p:pic>
    </p:spTree>
    <p:extLst>
      <p:ext uri="{BB962C8B-B14F-4D97-AF65-F5344CB8AC3E}">
        <p14:creationId xmlns:p14="http://schemas.microsoft.com/office/powerpoint/2010/main" val="3317977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172D-F9CD-260A-092B-DA722D6BEB27}"/>
              </a:ext>
            </a:extLst>
          </p:cNvPr>
          <p:cNvSpPr>
            <a:spLocks noGrp="1"/>
          </p:cNvSpPr>
          <p:nvPr>
            <p:ph type="title"/>
          </p:nvPr>
        </p:nvSpPr>
        <p:spPr>
          <a:xfrm>
            <a:off x="336395" y="695672"/>
            <a:ext cx="10515600" cy="776288"/>
          </a:xfrm>
        </p:spPr>
        <p:txBody>
          <a:bodyPr>
            <a:normAutofit fontScale="90000"/>
          </a:bodyPr>
          <a:lstStyle/>
          <a:p>
            <a:r>
              <a:rPr lang="en-US" dirty="0"/>
              <a:t>Geothermal in South Texas’ Eagle Ford</a:t>
            </a:r>
          </a:p>
        </p:txBody>
      </p:sp>
      <p:sp>
        <p:nvSpPr>
          <p:cNvPr id="3" name="Content Placeholder 2">
            <a:extLst>
              <a:ext uri="{FF2B5EF4-FFF2-40B4-BE49-F238E27FC236}">
                <a16:creationId xmlns:a16="http://schemas.microsoft.com/office/drawing/2014/main" id="{BF044B76-1756-1C2B-C90E-4AC1D423A8FF}"/>
              </a:ext>
            </a:extLst>
          </p:cNvPr>
          <p:cNvSpPr>
            <a:spLocks noGrp="1"/>
          </p:cNvSpPr>
          <p:nvPr>
            <p:ph idx="1"/>
          </p:nvPr>
        </p:nvSpPr>
        <p:spPr>
          <a:xfrm>
            <a:off x="447908" y="1471961"/>
            <a:ext cx="7179526" cy="4684792"/>
          </a:xfrm>
        </p:spPr>
        <p:txBody>
          <a:bodyPr>
            <a:normAutofit fontScale="70000" lnSpcReduction="20000"/>
          </a:bodyPr>
          <a:lstStyle/>
          <a:p>
            <a:r>
              <a:rPr lang="en-US" sz="3200" b="1" dirty="0">
                <a:solidFill>
                  <a:srgbClr val="00647A"/>
                </a:solidFill>
              </a:rPr>
              <a:t>Sage Geosystems </a:t>
            </a:r>
            <a:r>
              <a:rPr lang="en-US" sz="3200" dirty="0">
                <a:solidFill>
                  <a:srgbClr val="00647A"/>
                </a:solidFill>
              </a:rPr>
              <a:t>- Eagle Ford</a:t>
            </a:r>
          </a:p>
          <a:p>
            <a:r>
              <a:rPr lang="en-US" sz="3200" dirty="0">
                <a:solidFill>
                  <a:srgbClr val="00647A"/>
                </a:solidFill>
              </a:rPr>
              <a:t>Sage deploys an enhanced geothermal system using a combination of off-the-shelf oilfield equipment and proprietary technology to capture geothermal power from any underground formation where the required heat level exists. The beauty of this approach is that the oil and gas industry has been drilling into many suitable formations for decades now, and that project execution requires the same basic fields of expertise used in the oil and gas business since its inception.</a:t>
            </a:r>
          </a:p>
          <a:p>
            <a:r>
              <a:rPr lang="en-US" sz="3200" dirty="0">
                <a:solidFill>
                  <a:srgbClr val="00647A"/>
                </a:solidFill>
              </a:rPr>
              <a:t>“It's contained in formations that the oil and gas industry has drilled to these depths for many, many years,” Taff says. “For example, the Starr County test well that we have was drilled in 2008 to a depth of 19,000 feet and almost 500 degrees F. That's plenty of heat right there to have a commercial installation.” </a:t>
            </a:r>
          </a:p>
          <a:p>
            <a:pPr marL="0" indent="0">
              <a:buNone/>
            </a:pPr>
            <a:r>
              <a:rPr lang="en-US" sz="3200" dirty="0">
                <a:solidFill>
                  <a:srgbClr val="00647A"/>
                </a:solidFill>
              </a:rPr>
              <a:t> Cindy Taff – CEO Sage Geosystems</a:t>
            </a:r>
          </a:p>
          <a:p>
            <a:endParaRPr lang="en-US" dirty="0"/>
          </a:p>
        </p:txBody>
      </p:sp>
      <p:pic>
        <p:nvPicPr>
          <p:cNvPr id="4" name="Picture 3">
            <a:extLst>
              <a:ext uri="{FF2B5EF4-FFF2-40B4-BE49-F238E27FC236}">
                <a16:creationId xmlns:a16="http://schemas.microsoft.com/office/drawing/2014/main" id="{9D92E591-594D-DEEA-57D2-ACFA5F8C3B07}"/>
              </a:ext>
            </a:extLst>
          </p:cNvPr>
          <p:cNvPicPr>
            <a:picLocks noChangeAspect="1"/>
          </p:cNvPicPr>
          <p:nvPr/>
        </p:nvPicPr>
        <p:blipFill>
          <a:blip r:embed="rId2"/>
          <a:stretch>
            <a:fillRect/>
          </a:stretch>
        </p:blipFill>
        <p:spPr>
          <a:xfrm>
            <a:off x="2286000" y="1234250"/>
            <a:ext cx="9642694" cy="4475174"/>
          </a:xfrm>
          <a:prstGeom prst="rect">
            <a:avLst/>
          </a:prstGeom>
        </p:spPr>
      </p:pic>
    </p:spTree>
    <p:extLst>
      <p:ext uri="{BB962C8B-B14F-4D97-AF65-F5344CB8AC3E}">
        <p14:creationId xmlns:p14="http://schemas.microsoft.com/office/powerpoint/2010/main" val="2770709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57F5-88B7-8926-D5F5-1209E7FE390D}"/>
              </a:ext>
            </a:extLst>
          </p:cNvPr>
          <p:cNvSpPr>
            <a:spLocks noGrp="1"/>
          </p:cNvSpPr>
          <p:nvPr>
            <p:ph type="title"/>
          </p:nvPr>
        </p:nvSpPr>
        <p:spPr/>
        <p:txBody>
          <a:bodyPr/>
          <a:lstStyle/>
          <a:p>
            <a:r>
              <a:rPr lang="en-US" dirty="0"/>
              <a:t>Geothermal in Oklahoma</a:t>
            </a:r>
          </a:p>
        </p:txBody>
      </p:sp>
      <p:sp>
        <p:nvSpPr>
          <p:cNvPr id="3" name="Content Placeholder 2">
            <a:extLst>
              <a:ext uri="{FF2B5EF4-FFF2-40B4-BE49-F238E27FC236}">
                <a16:creationId xmlns:a16="http://schemas.microsoft.com/office/drawing/2014/main" id="{B9E1AA35-956F-EA08-07CC-735D6E3E0B43}"/>
              </a:ext>
            </a:extLst>
          </p:cNvPr>
          <p:cNvSpPr>
            <a:spLocks noGrp="1"/>
          </p:cNvSpPr>
          <p:nvPr>
            <p:ph idx="1"/>
          </p:nvPr>
        </p:nvSpPr>
        <p:spPr>
          <a:xfrm>
            <a:off x="838200" y="2177143"/>
            <a:ext cx="10515600" cy="3889120"/>
          </a:xfrm>
        </p:spPr>
        <p:txBody>
          <a:bodyPr>
            <a:normAutofit/>
          </a:bodyPr>
          <a:lstStyle/>
          <a:p>
            <a:r>
              <a:rPr lang="en-US" dirty="0">
                <a:solidFill>
                  <a:srgbClr val="00647A"/>
                </a:solidFill>
              </a:rPr>
              <a:t>Baker Hughes - Oklahoma</a:t>
            </a:r>
          </a:p>
          <a:p>
            <a:pPr lvl="1"/>
            <a:r>
              <a:rPr lang="en-US" dirty="0">
                <a:solidFill>
                  <a:srgbClr val="00647A"/>
                </a:solidFill>
              </a:rPr>
              <a:t>Drill down for geothermal hot zones</a:t>
            </a:r>
          </a:p>
          <a:p>
            <a:pPr lvl="1"/>
            <a:r>
              <a:rPr lang="en-US" dirty="0">
                <a:solidFill>
                  <a:srgbClr val="00647A"/>
                </a:solidFill>
              </a:rPr>
              <a:t>Existing and old well sites</a:t>
            </a:r>
          </a:p>
          <a:p>
            <a:pPr lvl="1"/>
            <a:r>
              <a:rPr lang="en-US" dirty="0">
                <a:solidFill>
                  <a:srgbClr val="00647A"/>
                </a:solidFill>
              </a:rPr>
              <a:t>Utilize existing oil &amp; gas technology</a:t>
            </a:r>
          </a:p>
          <a:p>
            <a:pPr lvl="1"/>
            <a:r>
              <a:rPr lang="en-US" dirty="0">
                <a:solidFill>
                  <a:srgbClr val="00647A"/>
                </a:solidFill>
              </a:rPr>
              <a:t>Supply heat for residential heat pumps</a:t>
            </a:r>
          </a:p>
          <a:p>
            <a:pPr lvl="1"/>
            <a:r>
              <a:rPr lang="en-US" dirty="0">
                <a:solidFill>
                  <a:srgbClr val="00647A"/>
                </a:solidFill>
              </a:rPr>
              <a:t>Heat for steam for power generation</a:t>
            </a:r>
          </a:p>
          <a:p>
            <a:pPr lvl="1"/>
            <a:r>
              <a:rPr lang="en-US" dirty="0">
                <a:solidFill>
                  <a:srgbClr val="00647A"/>
                </a:solidFill>
              </a:rPr>
              <a:t>24/7 supply</a:t>
            </a:r>
          </a:p>
          <a:p>
            <a:endParaRPr lang="en-US" dirty="0"/>
          </a:p>
        </p:txBody>
      </p:sp>
    </p:spTree>
    <p:extLst>
      <p:ext uri="{BB962C8B-B14F-4D97-AF65-F5344CB8AC3E}">
        <p14:creationId xmlns:p14="http://schemas.microsoft.com/office/powerpoint/2010/main" val="657680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8D53-8F23-2DF3-3106-53AA02459901}"/>
              </a:ext>
            </a:extLst>
          </p:cNvPr>
          <p:cNvSpPr>
            <a:spLocks noGrp="1"/>
          </p:cNvSpPr>
          <p:nvPr>
            <p:ph type="title"/>
          </p:nvPr>
        </p:nvSpPr>
        <p:spPr>
          <a:xfrm>
            <a:off x="503663" y="731539"/>
            <a:ext cx="10515600" cy="776288"/>
          </a:xfrm>
        </p:spPr>
        <p:txBody>
          <a:bodyPr/>
          <a:lstStyle/>
          <a:p>
            <a:r>
              <a:rPr lang="en-US" dirty="0"/>
              <a:t>Hydro Power</a:t>
            </a:r>
          </a:p>
        </p:txBody>
      </p:sp>
      <p:pic>
        <p:nvPicPr>
          <p:cNvPr id="5" name="Picture 4">
            <a:extLst>
              <a:ext uri="{FF2B5EF4-FFF2-40B4-BE49-F238E27FC236}">
                <a16:creationId xmlns:a16="http://schemas.microsoft.com/office/drawing/2014/main" id="{D8ED70C9-C474-107A-C5D0-3335ACBC50C4}"/>
              </a:ext>
            </a:extLst>
          </p:cNvPr>
          <p:cNvPicPr>
            <a:picLocks noChangeAspect="1"/>
          </p:cNvPicPr>
          <p:nvPr/>
        </p:nvPicPr>
        <p:blipFill>
          <a:blip r:embed="rId2"/>
          <a:stretch>
            <a:fillRect/>
          </a:stretch>
        </p:blipFill>
        <p:spPr>
          <a:xfrm>
            <a:off x="1906860" y="1507827"/>
            <a:ext cx="8396868" cy="4618634"/>
          </a:xfrm>
          <a:prstGeom prst="rect">
            <a:avLst/>
          </a:prstGeom>
        </p:spPr>
      </p:pic>
    </p:spTree>
    <p:extLst>
      <p:ext uri="{BB962C8B-B14F-4D97-AF65-F5344CB8AC3E}">
        <p14:creationId xmlns:p14="http://schemas.microsoft.com/office/powerpoint/2010/main" val="2172823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B449-C25A-3CCC-13A7-58588D841AA2}"/>
              </a:ext>
            </a:extLst>
          </p:cNvPr>
          <p:cNvSpPr>
            <a:spLocks noGrp="1"/>
          </p:cNvSpPr>
          <p:nvPr>
            <p:ph type="title"/>
          </p:nvPr>
        </p:nvSpPr>
        <p:spPr>
          <a:xfrm>
            <a:off x="392151" y="754856"/>
            <a:ext cx="10515600" cy="776288"/>
          </a:xfrm>
        </p:spPr>
        <p:txBody>
          <a:bodyPr/>
          <a:lstStyle/>
          <a:p>
            <a:r>
              <a:rPr lang="en-US" dirty="0"/>
              <a:t>“Non-Powered” Dams (NPDs)</a:t>
            </a:r>
          </a:p>
        </p:txBody>
      </p:sp>
      <p:pic>
        <p:nvPicPr>
          <p:cNvPr id="4" name="Picture 3">
            <a:extLst>
              <a:ext uri="{FF2B5EF4-FFF2-40B4-BE49-F238E27FC236}">
                <a16:creationId xmlns:a16="http://schemas.microsoft.com/office/drawing/2014/main" id="{54AADA00-0756-F658-1007-415D6CA2A78C}"/>
              </a:ext>
            </a:extLst>
          </p:cNvPr>
          <p:cNvPicPr>
            <a:picLocks noChangeAspect="1"/>
          </p:cNvPicPr>
          <p:nvPr/>
        </p:nvPicPr>
        <p:blipFill>
          <a:blip r:embed="rId2"/>
          <a:stretch>
            <a:fillRect/>
          </a:stretch>
        </p:blipFill>
        <p:spPr>
          <a:xfrm>
            <a:off x="2666703" y="1531143"/>
            <a:ext cx="6858594" cy="4572001"/>
          </a:xfrm>
          <a:prstGeom prst="rect">
            <a:avLst/>
          </a:prstGeom>
        </p:spPr>
      </p:pic>
    </p:spTree>
    <p:extLst>
      <p:ext uri="{BB962C8B-B14F-4D97-AF65-F5344CB8AC3E}">
        <p14:creationId xmlns:p14="http://schemas.microsoft.com/office/powerpoint/2010/main" val="3296071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DFD4-1A83-D768-2598-AC9F0D1F9A21}"/>
              </a:ext>
            </a:extLst>
          </p:cNvPr>
          <p:cNvSpPr>
            <a:spLocks noGrp="1"/>
          </p:cNvSpPr>
          <p:nvPr>
            <p:ph type="title"/>
          </p:nvPr>
        </p:nvSpPr>
        <p:spPr/>
        <p:txBody>
          <a:bodyPr/>
          <a:lstStyle/>
          <a:p>
            <a:r>
              <a:rPr lang="en-US" dirty="0"/>
              <a:t>Pumped Storage</a:t>
            </a:r>
          </a:p>
        </p:txBody>
      </p:sp>
      <p:sp>
        <p:nvSpPr>
          <p:cNvPr id="3" name="Content Placeholder 2">
            <a:extLst>
              <a:ext uri="{FF2B5EF4-FFF2-40B4-BE49-F238E27FC236}">
                <a16:creationId xmlns:a16="http://schemas.microsoft.com/office/drawing/2014/main" id="{E7E68D24-BE55-005B-5F0D-06CFC17E4E82}"/>
              </a:ext>
            </a:extLst>
          </p:cNvPr>
          <p:cNvSpPr>
            <a:spLocks noGrp="1"/>
          </p:cNvSpPr>
          <p:nvPr>
            <p:ph idx="1"/>
          </p:nvPr>
        </p:nvSpPr>
        <p:spPr>
          <a:xfrm>
            <a:off x="838200" y="2177143"/>
            <a:ext cx="10515600" cy="3844516"/>
          </a:xfrm>
        </p:spPr>
        <p:txBody>
          <a:bodyPr>
            <a:normAutofit/>
          </a:bodyPr>
          <a:lstStyle/>
          <a:p>
            <a:r>
              <a:rPr lang="en-US" dirty="0">
                <a:solidFill>
                  <a:srgbClr val="00647A"/>
                </a:solidFill>
              </a:rPr>
              <a:t>Pumped hydro storage operates by using electrically powered turbines to force water uphill at night to fill a reservoir while power prices are lower. During times of the day when electricity demand is high, the water is released to flow downhill through turbines to generate electricity, shifting the availability of power from overnight generation to serve daytime load adds significant value. </a:t>
            </a:r>
          </a:p>
          <a:p>
            <a:r>
              <a:rPr lang="en-US" dirty="0">
                <a:solidFill>
                  <a:srgbClr val="00647A"/>
                </a:solidFill>
              </a:rPr>
              <a:t>The original water “battery”</a:t>
            </a:r>
          </a:p>
          <a:p>
            <a:pPr marL="0" indent="0">
              <a:buNone/>
            </a:pPr>
            <a:endParaRPr lang="en-US" dirty="0"/>
          </a:p>
        </p:txBody>
      </p:sp>
    </p:spTree>
    <p:extLst>
      <p:ext uri="{BB962C8B-B14F-4D97-AF65-F5344CB8AC3E}">
        <p14:creationId xmlns:p14="http://schemas.microsoft.com/office/powerpoint/2010/main" val="3972814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0410-2096-4B8A-8A05-DC513D1AC44E}"/>
              </a:ext>
            </a:extLst>
          </p:cNvPr>
          <p:cNvSpPr>
            <a:spLocks noGrp="1"/>
          </p:cNvSpPr>
          <p:nvPr>
            <p:ph type="title"/>
          </p:nvPr>
        </p:nvSpPr>
        <p:spPr>
          <a:xfrm>
            <a:off x="369849" y="754856"/>
            <a:ext cx="10515600" cy="776288"/>
          </a:xfrm>
        </p:spPr>
        <p:txBody>
          <a:bodyPr/>
          <a:lstStyle/>
          <a:p>
            <a:r>
              <a:rPr lang="en-US" dirty="0"/>
              <a:t>Oklahoma Pumped Storage Facility</a:t>
            </a:r>
          </a:p>
        </p:txBody>
      </p:sp>
      <p:pic>
        <p:nvPicPr>
          <p:cNvPr id="4" name="Picture 3">
            <a:extLst>
              <a:ext uri="{FF2B5EF4-FFF2-40B4-BE49-F238E27FC236}">
                <a16:creationId xmlns:a16="http://schemas.microsoft.com/office/drawing/2014/main" id="{5FB7E1E2-019D-513C-AA7C-AC3F688B7070}"/>
              </a:ext>
            </a:extLst>
          </p:cNvPr>
          <p:cNvPicPr>
            <a:picLocks noChangeAspect="1"/>
          </p:cNvPicPr>
          <p:nvPr/>
        </p:nvPicPr>
        <p:blipFill>
          <a:blip r:embed="rId2"/>
          <a:stretch>
            <a:fillRect/>
          </a:stretch>
        </p:blipFill>
        <p:spPr>
          <a:xfrm>
            <a:off x="4795024" y="1639228"/>
            <a:ext cx="6806097" cy="4360127"/>
          </a:xfrm>
          <a:prstGeom prst="rect">
            <a:avLst/>
          </a:prstGeom>
        </p:spPr>
      </p:pic>
      <p:pic>
        <p:nvPicPr>
          <p:cNvPr id="5" name="Picture 4">
            <a:extLst>
              <a:ext uri="{FF2B5EF4-FFF2-40B4-BE49-F238E27FC236}">
                <a16:creationId xmlns:a16="http://schemas.microsoft.com/office/drawing/2014/main" id="{705F1021-6018-1C28-620A-B4AC8C1FA388}"/>
              </a:ext>
            </a:extLst>
          </p:cNvPr>
          <p:cNvPicPr>
            <a:picLocks noChangeAspect="1"/>
          </p:cNvPicPr>
          <p:nvPr/>
        </p:nvPicPr>
        <p:blipFill>
          <a:blip r:embed="rId3"/>
          <a:stretch>
            <a:fillRect/>
          </a:stretch>
        </p:blipFill>
        <p:spPr>
          <a:xfrm>
            <a:off x="1414106" y="1719775"/>
            <a:ext cx="2115495" cy="920576"/>
          </a:xfrm>
          <a:prstGeom prst="rect">
            <a:avLst/>
          </a:prstGeom>
        </p:spPr>
      </p:pic>
      <p:sp>
        <p:nvSpPr>
          <p:cNvPr id="6" name="TextBox 5">
            <a:extLst>
              <a:ext uri="{FF2B5EF4-FFF2-40B4-BE49-F238E27FC236}">
                <a16:creationId xmlns:a16="http://schemas.microsoft.com/office/drawing/2014/main" id="{0F591359-9B75-188E-6C2E-9911CD348AEA}"/>
              </a:ext>
            </a:extLst>
          </p:cNvPr>
          <p:cNvSpPr txBox="1"/>
          <p:nvPr/>
        </p:nvSpPr>
        <p:spPr>
          <a:xfrm>
            <a:off x="590879" y="2912010"/>
            <a:ext cx="4204145" cy="1200329"/>
          </a:xfrm>
          <a:prstGeom prst="rect">
            <a:avLst/>
          </a:prstGeom>
          <a:noFill/>
        </p:spPr>
        <p:txBody>
          <a:bodyPr wrap="square" rtlCol="0">
            <a:spAutoFit/>
          </a:bodyPr>
          <a:lstStyle/>
          <a:p>
            <a:r>
              <a:rPr lang="en-US" sz="2400" dirty="0">
                <a:solidFill>
                  <a:srgbClr val="00647A"/>
                </a:solidFill>
              </a:rPr>
              <a:t>Grand River Dam Authority</a:t>
            </a:r>
          </a:p>
          <a:p>
            <a:r>
              <a:rPr lang="en-US" sz="2400" dirty="0">
                <a:solidFill>
                  <a:srgbClr val="00647A"/>
                </a:solidFill>
              </a:rPr>
              <a:t>Salina, OK Pumped-Storage Project</a:t>
            </a:r>
          </a:p>
        </p:txBody>
      </p:sp>
    </p:spTree>
    <p:extLst>
      <p:ext uri="{BB962C8B-B14F-4D97-AF65-F5344CB8AC3E}">
        <p14:creationId xmlns:p14="http://schemas.microsoft.com/office/powerpoint/2010/main" val="867695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C8E1-C3E9-5CF3-667B-4B9CB62B9F41}"/>
              </a:ext>
            </a:extLst>
          </p:cNvPr>
          <p:cNvSpPr>
            <a:spLocks noGrp="1"/>
          </p:cNvSpPr>
          <p:nvPr>
            <p:ph type="title"/>
          </p:nvPr>
        </p:nvSpPr>
        <p:spPr>
          <a:xfrm>
            <a:off x="838200" y="754856"/>
            <a:ext cx="10515600" cy="776288"/>
          </a:xfrm>
        </p:spPr>
        <p:txBody>
          <a:bodyPr/>
          <a:lstStyle/>
          <a:p>
            <a:r>
              <a:rPr lang="en-US" dirty="0"/>
              <a:t>Biomass Heat Energy</a:t>
            </a:r>
          </a:p>
        </p:txBody>
      </p:sp>
      <p:pic>
        <p:nvPicPr>
          <p:cNvPr id="4" name="Picture 3">
            <a:extLst>
              <a:ext uri="{FF2B5EF4-FFF2-40B4-BE49-F238E27FC236}">
                <a16:creationId xmlns:a16="http://schemas.microsoft.com/office/drawing/2014/main" id="{6EDB1218-66FD-6721-DFB6-C51C4A8AA7CC}"/>
              </a:ext>
            </a:extLst>
          </p:cNvPr>
          <p:cNvPicPr>
            <a:picLocks noChangeAspect="1"/>
          </p:cNvPicPr>
          <p:nvPr/>
        </p:nvPicPr>
        <p:blipFill>
          <a:blip r:embed="rId2"/>
          <a:stretch>
            <a:fillRect/>
          </a:stretch>
        </p:blipFill>
        <p:spPr>
          <a:xfrm>
            <a:off x="1646579" y="1531144"/>
            <a:ext cx="8898841" cy="4475066"/>
          </a:xfrm>
          <a:prstGeom prst="rect">
            <a:avLst/>
          </a:prstGeom>
        </p:spPr>
      </p:pic>
    </p:spTree>
    <p:extLst>
      <p:ext uri="{BB962C8B-B14F-4D97-AF65-F5344CB8AC3E}">
        <p14:creationId xmlns:p14="http://schemas.microsoft.com/office/powerpoint/2010/main" val="28552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760228"/>
            <a:ext cx="10515600" cy="776288"/>
          </a:xfrm>
        </p:spPr>
        <p:txBody>
          <a:bodyPr>
            <a:normAutofit/>
          </a:bodyPr>
          <a:lstStyle/>
          <a:p>
            <a:r>
              <a:rPr lang="en-US" sz="4000" dirty="0"/>
              <a:t>Why a transition? (from fossil fuels)</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2004867"/>
            <a:ext cx="10515600" cy="4577205"/>
          </a:xfrm>
        </p:spPr>
        <p:txBody>
          <a:bodyPr/>
          <a:lstStyle/>
          <a:p>
            <a:r>
              <a:rPr lang="en-US" sz="3200" dirty="0">
                <a:solidFill>
                  <a:srgbClr val="00647A"/>
                </a:solidFill>
              </a:rPr>
              <a:t>United Nations Council on Climate Change</a:t>
            </a:r>
          </a:p>
          <a:p>
            <a:pPr lvl="1"/>
            <a:r>
              <a:rPr lang="en-US" sz="2800" dirty="0">
                <a:solidFill>
                  <a:srgbClr val="00647A"/>
                </a:solidFill>
              </a:rPr>
              <a:t>Paris Accord – December 2015</a:t>
            </a:r>
          </a:p>
          <a:p>
            <a:pPr lvl="2"/>
            <a:r>
              <a:rPr lang="en-US" sz="2400" dirty="0">
                <a:solidFill>
                  <a:srgbClr val="00647A"/>
                </a:solidFill>
              </a:rPr>
              <a:t>196 signatory countries</a:t>
            </a:r>
          </a:p>
          <a:p>
            <a:pPr lvl="2"/>
            <a:r>
              <a:rPr lang="en-US" sz="2400" dirty="0">
                <a:solidFill>
                  <a:srgbClr val="00647A"/>
                </a:solidFill>
              </a:rPr>
              <a:t>Limit global warming to less than +2.0⁰ C annually</a:t>
            </a:r>
          </a:p>
          <a:p>
            <a:pPr lvl="2"/>
            <a:r>
              <a:rPr lang="en-US" sz="2400" dirty="0">
                <a:solidFill>
                  <a:srgbClr val="00647A"/>
                </a:solidFill>
              </a:rPr>
              <a:t>Legislated without guidance</a:t>
            </a:r>
          </a:p>
          <a:p>
            <a:pPr lvl="1"/>
            <a:r>
              <a:rPr lang="en-US" sz="2800" dirty="0">
                <a:solidFill>
                  <a:srgbClr val="00647A"/>
                </a:solidFill>
              </a:rPr>
              <a:t>ESG investing</a:t>
            </a:r>
          </a:p>
          <a:p>
            <a:pPr lvl="2"/>
            <a:r>
              <a:rPr lang="en-US" sz="2400" dirty="0">
                <a:solidFill>
                  <a:srgbClr val="00647A"/>
                </a:solidFill>
              </a:rPr>
              <a:t>“activist” investors – e.g., “Engine No. 1” vs. Exxon</a:t>
            </a:r>
          </a:p>
          <a:p>
            <a:pPr lvl="2"/>
            <a:r>
              <a:rPr lang="en-US" sz="2400" dirty="0">
                <a:solidFill>
                  <a:srgbClr val="00647A"/>
                </a:solidFill>
              </a:rPr>
              <a:t>Anti-fossil fuel investing</a:t>
            </a:r>
          </a:p>
          <a:p>
            <a:pPr lvl="2"/>
            <a:r>
              <a:rPr lang="en-US" sz="2400" dirty="0">
                <a:solidFill>
                  <a:srgbClr val="00647A"/>
                </a:solidFill>
              </a:rPr>
              <a:t>Higher education endowments shifting from fossil fuels</a:t>
            </a:r>
          </a:p>
          <a:p>
            <a:endParaRPr lang="en-US" dirty="0"/>
          </a:p>
        </p:txBody>
      </p:sp>
    </p:spTree>
    <p:extLst>
      <p:ext uri="{BB962C8B-B14F-4D97-AF65-F5344CB8AC3E}">
        <p14:creationId xmlns:p14="http://schemas.microsoft.com/office/powerpoint/2010/main" val="2715679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950A-B2F2-8B48-8C56-D0F85BFCC01B}"/>
              </a:ext>
            </a:extLst>
          </p:cNvPr>
          <p:cNvSpPr>
            <a:spLocks noGrp="1"/>
          </p:cNvSpPr>
          <p:nvPr>
            <p:ph type="title"/>
          </p:nvPr>
        </p:nvSpPr>
        <p:spPr/>
        <p:txBody>
          <a:bodyPr/>
          <a:lstStyle/>
          <a:p>
            <a:r>
              <a:rPr lang="en-US" dirty="0"/>
              <a:t>BP Invests in Waste-to-Fuel Company</a:t>
            </a:r>
          </a:p>
        </p:txBody>
      </p:sp>
      <p:sp>
        <p:nvSpPr>
          <p:cNvPr id="3" name="Content Placeholder 2">
            <a:extLst>
              <a:ext uri="{FF2B5EF4-FFF2-40B4-BE49-F238E27FC236}">
                <a16:creationId xmlns:a16="http://schemas.microsoft.com/office/drawing/2014/main" id="{684B9A30-2CB5-1F10-003C-6D8A6B3B1AC9}"/>
              </a:ext>
            </a:extLst>
          </p:cNvPr>
          <p:cNvSpPr>
            <a:spLocks noGrp="1"/>
          </p:cNvSpPr>
          <p:nvPr>
            <p:ph idx="1"/>
          </p:nvPr>
        </p:nvSpPr>
        <p:spPr>
          <a:xfrm>
            <a:off x="838200" y="2177143"/>
            <a:ext cx="4191000" cy="3866818"/>
          </a:xfrm>
        </p:spPr>
        <p:txBody>
          <a:bodyPr>
            <a:normAutofit/>
          </a:bodyPr>
          <a:lstStyle/>
          <a:p>
            <a:r>
              <a:rPr lang="en-US" dirty="0" err="1">
                <a:solidFill>
                  <a:srgbClr val="00647A"/>
                </a:solidFill>
              </a:rPr>
              <a:t>WasteFuel</a:t>
            </a:r>
            <a:r>
              <a:rPr lang="en-US" dirty="0">
                <a:solidFill>
                  <a:srgbClr val="00647A"/>
                </a:solidFill>
              </a:rPr>
              <a:t> – convert municipal and agricultural wasted into </a:t>
            </a:r>
            <a:r>
              <a:rPr lang="en-US" dirty="0" err="1">
                <a:solidFill>
                  <a:srgbClr val="00647A"/>
                </a:solidFill>
              </a:rPr>
              <a:t>biomethanol</a:t>
            </a:r>
            <a:r>
              <a:rPr lang="en-US" dirty="0">
                <a:solidFill>
                  <a:srgbClr val="00647A"/>
                </a:solidFill>
              </a:rPr>
              <a:t> for shipping industry</a:t>
            </a:r>
          </a:p>
          <a:p>
            <a:r>
              <a:rPr lang="en-US" dirty="0">
                <a:solidFill>
                  <a:srgbClr val="00647A"/>
                </a:solidFill>
              </a:rPr>
              <a:t>Replace high-sulfur</a:t>
            </a:r>
          </a:p>
          <a:p>
            <a:r>
              <a:rPr lang="en-US" dirty="0">
                <a:solidFill>
                  <a:srgbClr val="00647A"/>
                </a:solidFill>
              </a:rPr>
              <a:t>“bunker” fuel</a:t>
            </a:r>
          </a:p>
          <a:p>
            <a:r>
              <a:rPr lang="en-US" dirty="0">
                <a:solidFill>
                  <a:srgbClr val="00647A"/>
                </a:solidFill>
              </a:rPr>
              <a:t>First plant - Dubai</a:t>
            </a:r>
          </a:p>
          <a:p>
            <a:endParaRPr lang="en-US" dirty="0"/>
          </a:p>
        </p:txBody>
      </p:sp>
      <p:pic>
        <p:nvPicPr>
          <p:cNvPr id="4" name="Picture 3">
            <a:extLst>
              <a:ext uri="{FF2B5EF4-FFF2-40B4-BE49-F238E27FC236}">
                <a16:creationId xmlns:a16="http://schemas.microsoft.com/office/drawing/2014/main" id="{7F41DA6D-E00B-8B01-CC6E-EC649EFDCD80}"/>
              </a:ext>
            </a:extLst>
          </p:cNvPr>
          <p:cNvPicPr>
            <a:picLocks noChangeAspect="1"/>
          </p:cNvPicPr>
          <p:nvPr/>
        </p:nvPicPr>
        <p:blipFill>
          <a:blip r:embed="rId2"/>
          <a:stretch>
            <a:fillRect/>
          </a:stretch>
        </p:blipFill>
        <p:spPr>
          <a:xfrm>
            <a:off x="5832088" y="1919289"/>
            <a:ext cx="5687121" cy="4027622"/>
          </a:xfrm>
          <a:prstGeom prst="rect">
            <a:avLst/>
          </a:prstGeom>
        </p:spPr>
      </p:pic>
    </p:spTree>
    <p:extLst>
      <p:ext uri="{BB962C8B-B14F-4D97-AF65-F5344CB8AC3E}">
        <p14:creationId xmlns:p14="http://schemas.microsoft.com/office/powerpoint/2010/main" val="2721364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5CD48-3697-878B-B53A-C6BABACF63BE}"/>
              </a:ext>
            </a:extLst>
          </p:cNvPr>
          <p:cNvSpPr>
            <a:spLocks noGrp="1"/>
          </p:cNvSpPr>
          <p:nvPr>
            <p:ph type="title"/>
          </p:nvPr>
        </p:nvSpPr>
        <p:spPr>
          <a:xfrm>
            <a:off x="693234" y="747132"/>
            <a:ext cx="10515600" cy="776288"/>
          </a:xfrm>
        </p:spPr>
        <p:txBody>
          <a:bodyPr>
            <a:normAutofit/>
          </a:bodyPr>
          <a:lstStyle/>
          <a:p>
            <a:r>
              <a:rPr lang="en-US" dirty="0"/>
              <a:t>Hydrogen (H₂) </a:t>
            </a:r>
          </a:p>
        </p:txBody>
      </p:sp>
      <p:sp>
        <p:nvSpPr>
          <p:cNvPr id="3" name="Content Placeholder 2">
            <a:extLst>
              <a:ext uri="{FF2B5EF4-FFF2-40B4-BE49-F238E27FC236}">
                <a16:creationId xmlns:a16="http://schemas.microsoft.com/office/drawing/2014/main" id="{6A1CE433-5262-A2DB-1421-F7FC4C112905}"/>
              </a:ext>
            </a:extLst>
          </p:cNvPr>
          <p:cNvSpPr>
            <a:spLocks noGrp="1"/>
          </p:cNvSpPr>
          <p:nvPr>
            <p:ph idx="1"/>
          </p:nvPr>
        </p:nvSpPr>
        <p:spPr>
          <a:xfrm>
            <a:off x="838200" y="1753299"/>
            <a:ext cx="10515600" cy="4587448"/>
          </a:xfrm>
        </p:spPr>
        <p:txBody>
          <a:bodyPr>
            <a:normAutofit fontScale="92500" lnSpcReduction="20000"/>
          </a:bodyPr>
          <a:lstStyle/>
          <a:p>
            <a:r>
              <a:rPr lang="en-US" dirty="0">
                <a:solidFill>
                  <a:srgbClr val="00647A"/>
                </a:solidFill>
              </a:rPr>
              <a:t>Sources &amp; “colors”</a:t>
            </a:r>
          </a:p>
          <a:p>
            <a:r>
              <a:rPr lang="en-US" dirty="0">
                <a:solidFill>
                  <a:srgbClr val="00647A"/>
                </a:solidFill>
              </a:rPr>
              <a:t>Methane</a:t>
            </a:r>
          </a:p>
          <a:p>
            <a:pPr lvl="1"/>
            <a:r>
              <a:rPr lang="en-US" dirty="0">
                <a:solidFill>
                  <a:srgbClr val="00647A"/>
                </a:solidFill>
              </a:rPr>
              <a:t> “blue”: electrolysis separation w/CCS</a:t>
            </a:r>
          </a:p>
          <a:p>
            <a:pPr lvl="1"/>
            <a:r>
              <a:rPr lang="en-US" dirty="0">
                <a:solidFill>
                  <a:srgbClr val="00647A"/>
                </a:solidFill>
              </a:rPr>
              <a:t> “grey”: electrolysis w/o CCS</a:t>
            </a:r>
          </a:p>
          <a:p>
            <a:r>
              <a:rPr lang="en-US" dirty="0">
                <a:solidFill>
                  <a:srgbClr val="00647A"/>
                </a:solidFill>
              </a:rPr>
              <a:t>Water – “green”: electrolysis separation using renewable power</a:t>
            </a:r>
          </a:p>
          <a:p>
            <a:r>
              <a:rPr lang="en-US" dirty="0">
                <a:solidFill>
                  <a:srgbClr val="00647A"/>
                </a:solidFill>
              </a:rPr>
              <a:t>Ammonia – “turquoise” – thermal separation from methane</a:t>
            </a:r>
          </a:p>
          <a:p>
            <a:r>
              <a:rPr lang="en-US" dirty="0">
                <a:solidFill>
                  <a:srgbClr val="00647A"/>
                </a:solidFill>
              </a:rPr>
              <a:t>Issues as combustible fuel</a:t>
            </a:r>
          </a:p>
          <a:p>
            <a:pPr lvl="1"/>
            <a:r>
              <a:rPr lang="en-US" dirty="0">
                <a:solidFill>
                  <a:srgbClr val="00647A"/>
                </a:solidFill>
              </a:rPr>
              <a:t>Initial blending into natural gas infrastructure</a:t>
            </a:r>
          </a:p>
          <a:p>
            <a:pPr lvl="1"/>
            <a:r>
              <a:rPr lang="en-US" dirty="0">
                <a:solidFill>
                  <a:srgbClr val="00647A"/>
                </a:solidFill>
              </a:rPr>
              <a:t>Burner-tip change outs</a:t>
            </a:r>
          </a:p>
          <a:p>
            <a:pPr lvl="1"/>
            <a:r>
              <a:rPr lang="en-US" dirty="0">
                <a:solidFill>
                  <a:srgbClr val="00647A"/>
                </a:solidFill>
              </a:rPr>
              <a:t>Leakage - CH₄ vs. H₂</a:t>
            </a:r>
          </a:p>
          <a:p>
            <a:pPr lvl="1"/>
            <a:r>
              <a:rPr lang="en-US" dirty="0">
                <a:solidFill>
                  <a:srgbClr val="00647A"/>
                </a:solidFill>
              </a:rPr>
              <a:t>Increased electricity demand for electrolyzers </a:t>
            </a:r>
          </a:p>
          <a:p>
            <a:r>
              <a:rPr lang="en-US" dirty="0">
                <a:solidFill>
                  <a:srgbClr val="00647A"/>
                </a:solidFill>
              </a:rPr>
              <a:t>Expanding use in fuel cells</a:t>
            </a:r>
          </a:p>
          <a:p>
            <a:endParaRPr lang="en-US" dirty="0"/>
          </a:p>
        </p:txBody>
      </p:sp>
    </p:spTree>
    <p:extLst>
      <p:ext uri="{BB962C8B-B14F-4D97-AF65-F5344CB8AC3E}">
        <p14:creationId xmlns:p14="http://schemas.microsoft.com/office/powerpoint/2010/main" val="2294288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6277-1EB3-EAEC-E5F3-D119AFB61169}"/>
              </a:ext>
            </a:extLst>
          </p:cNvPr>
          <p:cNvSpPr>
            <a:spLocks noGrp="1"/>
          </p:cNvSpPr>
          <p:nvPr>
            <p:ph type="title"/>
          </p:nvPr>
        </p:nvSpPr>
        <p:spPr>
          <a:xfrm>
            <a:off x="838200" y="754856"/>
            <a:ext cx="10515600" cy="661349"/>
          </a:xfrm>
        </p:spPr>
        <p:txBody>
          <a:bodyPr>
            <a:normAutofit/>
          </a:bodyPr>
          <a:lstStyle/>
          <a:p>
            <a:r>
              <a:rPr lang="en-US" sz="4000" b="0" dirty="0"/>
              <a:t>Hydrogen Hubs</a:t>
            </a:r>
            <a:endParaRPr lang="en-US" sz="4000" dirty="0"/>
          </a:p>
        </p:txBody>
      </p:sp>
      <p:sp>
        <p:nvSpPr>
          <p:cNvPr id="3" name="Content Placeholder 2">
            <a:extLst>
              <a:ext uri="{FF2B5EF4-FFF2-40B4-BE49-F238E27FC236}">
                <a16:creationId xmlns:a16="http://schemas.microsoft.com/office/drawing/2014/main" id="{60399CE0-CBEE-99B4-E05F-1A75B0CA2952}"/>
              </a:ext>
            </a:extLst>
          </p:cNvPr>
          <p:cNvSpPr>
            <a:spLocks noGrp="1"/>
          </p:cNvSpPr>
          <p:nvPr>
            <p:ph idx="1"/>
          </p:nvPr>
        </p:nvSpPr>
        <p:spPr>
          <a:xfrm>
            <a:off x="838200" y="1605777"/>
            <a:ext cx="10515600" cy="4109224"/>
          </a:xfrm>
        </p:spPr>
        <p:txBody>
          <a:bodyPr>
            <a:normAutofit/>
          </a:bodyPr>
          <a:lstStyle/>
          <a:p>
            <a:r>
              <a:rPr lang="en-US" dirty="0">
                <a:solidFill>
                  <a:srgbClr val="00647A"/>
                </a:solidFill>
              </a:rPr>
              <a:t>Infrastructure Investment &amp; Jobs Act – 2021</a:t>
            </a:r>
          </a:p>
          <a:p>
            <a:pPr lvl="1"/>
            <a:r>
              <a:rPr lang="en-US" dirty="0">
                <a:solidFill>
                  <a:srgbClr val="00647A"/>
                </a:solidFill>
              </a:rPr>
              <a:t>$8.0 billion for regional clean hydrogen hubs. </a:t>
            </a:r>
          </a:p>
          <a:p>
            <a:pPr lvl="1"/>
            <a:r>
              <a:rPr lang="en-US" dirty="0">
                <a:solidFill>
                  <a:srgbClr val="00647A"/>
                </a:solidFill>
              </a:rPr>
              <a:t>Target – at least (4) US regional hubs</a:t>
            </a:r>
          </a:p>
          <a:p>
            <a:pPr lvl="1"/>
            <a:r>
              <a:rPr lang="en-US" dirty="0">
                <a:solidFill>
                  <a:srgbClr val="00647A"/>
                </a:solidFill>
              </a:rPr>
              <a:t>Feedstock diversity</a:t>
            </a:r>
          </a:p>
          <a:p>
            <a:pPr lvl="1"/>
            <a:r>
              <a:rPr lang="en-US" dirty="0">
                <a:solidFill>
                  <a:srgbClr val="00647A"/>
                </a:solidFill>
              </a:rPr>
              <a:t>Clean hydrogen from fossil fuels</a:t>
            </a:r>
          </a:p>
          <a:p>
            <a:pPr lvl="1"/>
            <a:r>
              <a:rPr lang="en-US" dirty="0">
                <a:solidFill>
                  <a:srgbClr val="00647A"/>
                </a:solidFill>
              </a:rPr>
              <a:t>Hydrogen from renewable energy </a:t>
            </a:r>
          </a:p>
          <a:p>
            <a:pPr lvl="1"/>
            <a:r>
              <a:rPr lang="en-US" dirty="0">
                <a:solidFill>
                  <a:srgbClr val="00647A"/>
                </a:solidFill>
              </a:rPr>
              <a:t>Hydrogen from nuclear energy</a:t>
            </a:r>
          </a:p>
          <a:p>
            <a:pPr lvl="1"/>
            <a:r>
              <a:rPr lang="en-US" dirty="0">
                <a:solidFill>
                  <a:srgbClr val="00647A"/>
                </a:solidFill>
              </a:rPr>
              <a:t>Proximity to natural gas resources</a:t>
            </a:r>
          </a:p>
          <a:p>
            <a:pPr lvl="1"/>
            <a:r>
              <a:rPr lang="en-US" dirty="0">
                <a:solidFill>
                  <a:srgbClr val="00647A"/>
                </a:solidFill>
              </a:rPr>
              <a:t>CCS/CCUS to play a key role in the hydrogen production</a:t>
            </a:r>
          </a:p>
          <a:p>
            <a:endParaRPr lang="en-US" dirty="0"/>
          </a:p>
        </p:txBody>
      </p:sp>
    </p:spTree>
    <p:extLst>
      <p:ext uri="{BB962C8B-B14F-4D97-AF65-F5344CB8AC3E}">
        <p14:creationId xmlns:p14="http://schemas.microsoft.com/office/powerpoint/2010/main" val="3702515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5299-CFC7-44B0-05E5-52BA039BC658}"/>
              </a:ext>
            </a:extLst>
          </p:cNvPr>
          <p:cNvSpPr>
            <a:spLocks noGrp="1"/>
          </p:cNvSpPr>
          <p:nvPr>
            <p:ph type="title"/>
          </p:nvPr>
        </p:nvSpPr>
        <p:spPr>
          <a:xfrm>
            <a:off x="737840" y="754856"/>
            <a:ext cx="10515600" cy="776288"/>
          </a:xfrm>
        </p:spPr>
        <p:txBody>
          <a:bodyPr/>
          <a:lstStyle/>
          <a:p>
            <a:r>
              <a:rPr lang="en-US" dirty="0"/>
              <a:t>Fuel Cell Cars &amp; Trucks</a:t>
            </a:r>
          </a:p>
        </p:txBody>
      </p:sp>
      <p:sp>
        <p:nvSpPr>
          <p:cNvPr id="3" name="Content Placeholder 2">
            <a:extLst>
              <a:ext uri="{FF2B5EF4-FFF2-40B4-BE49-F238E27FC236}">
                <a16:creationId xmlns:a16="http://schemas.microsoft.com/office/drawing/2014/main" id="{C890BD0E-784B-75C8-7D2A-52B32ED6EF24}"/>
              </a:ext>
            </a:extLst>
          </p:cNvPr>
          <p:cNvSpPr>
            <a:spLocks noGrp="1"/>
          </p:cNvSpPr>
          <p:nvPr>
            <p:ph idx="1"/>
          </p:nvPr>
        </p:nvSpPr>
        <p:spPr>
          <a:xfrm>
            <a:off x="5165802" y="2152186"/>
            <a:ext cx="1860395" cy="2152185"/>
          </a:xfrm>
        </p:spPr>
        <p:txBody>
          <a:bodyPr/>
          <a:lstStyle/>
          <a:p>
            <a:r>
              <a:rPr lang="en-US" dirty="0">
                <a:solidFill>
                  <a:srgbClr val="00647A"/>
                </a:solidFill>
              </a:rPr>
              <a:t>Hyundai</a:t>
            </a:r>
          </a:p>
          <a:p>
            <a:r>
              <a:rPr lang="en-US" dirty="0">
                <a:solidFill>
                  <a:srgbClr val="00647A"/>
                </a:solidFill>
              </a:rPr>
              <a:t>Toyota</a:t>
            </a:r>
          </a:p>
          <a:p>
            <a:r>
              <a:rPr lang="en-US" dirty="0">
                <a:solidFill>
                  <a:srgbClr val="00647A"/>
                </a:solidFill>
              </a:rPr>
              <a:t>Honda</a:t>
            </a:r>
          </a:p>
          <a:p>
            <a:r>
              <a:rPr lang="en-US" dirty="0">
                <a:solidFill>
                  <a:srgbClr val="00647A"/>
                </a:solidFill>
              </a:rPr>
              <a:t>Nikola</a:t>
            </a:r>
          </a:p>
        </p:txBody>
      </p:sp>
      <p:pic>
        <p:nvPicPr>
          <p:cNvPr id="4" name="Picture 3">
            <a:extLst>
              <a:ext uri="{FF2B5EF4-FFF2-40B4-BE49-F238E27FC236}">
                <a16:creationId xmlns:a16="http://schemas.microsoft.com/office/drawing/2014/main" id="{0ADF1FF5-B018-9898-EFB5-445FD51C2BEA}"/>
              </a:ext>
            </a:extLst>
          </p:cNvPr>
          <p:cNvPicPr>
            <a:picLocks noChangeAspect="1"/>
          </p:cNvPicPr>
          <p:nvPr/>
        </p:nvPicPr>
        <p:blipFill>
          <a:blip r:embed="rId2"/>
          <a:stretch>
            <a:fillRect/>
          </a:stretch>
        </p:blipFill>
        <p:spPr>
          <a:xfrm>
            <a:off x="7515933" y="891288"/>
            <a:ext cx="3907875" cy="5139373"/>
          </a:xfrm>
          <a:prstGeom prst="rect">
            <a:avLst/>
          </a:prstGeom>
        </p:spPr>
      </p:pic>
    </p:spTree>
    <p:extLst>
      <p:ext uri="{BB962C8B-B14F-4D97-AF65-F5344CB8AC3E}">
        <p14:creationId xmlns:p14="http://schemas.microsoft.com/office/powerpoint/2010/main" val="4172563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F941-4AF4-680A-41C2-B2B06928689D}"/>
              </a:ext>
            </a:extLst>
          </p:cNvPr>
          <p:cNvSpPr>
            <a:spLocks noGrp="1"/>
          </p:cNvSpPr>
          <p:nvPr>
            <p:ph type="title"/>
          </p:nvPr>
        </p:nvSpPr>
        <p:spPr/>
        <p:txBody>
          <a:bodyPr/>
          <a:lstStyle/>
          <a:p>
            <a:r>
              <a:rPr lang="en-US" dirty="0"/>
              <a:t>Hydrogen Planes &amp; Trains</a:t>
            </a:r>
          </a:p>
        </p:txBody>
      </p:sp>
      <p:sp>
        <p:nvSpPr>
          <p:cNvPr id="3" name="Content Placeholder 2">
            <a:extLst>
              <a:ext uri="{FF2B5EF4-FFF2-40B4-BE49-F238E27FC236}">
                <a16:creationId xmlns:a16="http://schemas.microsoft.com/office/drawing/2014/main" id="{EF470314-AE64-898F-98E1-0ADA61190656}"/>
              </a:ext>
            </a:extLst>
          </p:cNvPr>
          <p:cNvSpPr>
            <a:spLocks noGrp="1"/>
          </p:cNvSpPr>
          <p:nvPr>
            <p:ph idx="1"/>
          </p:nvPr>
        </p:nvSpPr>
        <p:spPr>
          <a:xfrm>
            <a:off x="398593" y="2190949"/>
            <a:ext cx="3697747" cy="3841861"/>
          </a:xfrm>
        </p:spPr>
        <p:txBody>
          <a:bodyPr/>
          <a:lstStyle/>
          <a:p>
            <a:r>
              <a:rPr lang="en-US" dirty="0">
                <a:solidFill>
                  <a:srgbClr val="00647A"/>
                </a:solidFill>
              </a:rPr>
              <a:t>Alaska Airlines </a:t>
            </a:r>
          </a:p>
          <a:p>
            <a:pPr lvl="1"/>
            <a:r>
              <a:rPr lang="en-US" dirty="0">
                <a:solidFill>
                  <a:srgbClr val="00647A"/>
                </a:solidFill>
              </a:rPr>
              <a:t>prototype</a:t>
            </a:r>
          </a:p>
          <a:p>
            <a:r>
              <a:rPr lang="en-US" dirty="0">
                <a:solidFill>
                  <a:srgbClr val="00647A"/>
                </a:solidFill>
              </a:rPr>
              <a:t>Airbus</a:t>
            </a:r>
          </a:p>
          <a:p>
            <a:pPr lvl="1"/>
            <a:r>
              <a:rPr lang="en-US" dirty="0">
                <a:solidFill>
                  <a:srgbClr val="00647A"/>
                </a:solidFill>
              </a:rPr>
              <a:t>Commercial planes by 2035</a:t>
            </a:r>
          </a:p>
          <a:p>
            <a:r>
              <a:rPr lang="en-US" dirty="0">
                <a:solidFill>
                  <a:srgbClr val="00647A"/>
                </a:solidFill>
              </a:rPr>
              <a:t>Canada</a:t>
            </a:r>
          </a:p>
          <a:p>
            <a:pPr lvl="1"/>
            <a:r>
              <a:rPr lang="en-US" dirty="0">
                <a:solidFill>
                  <a:srgbClr val="00647A"/>
                </a:solidFill>
              </a:rPr>
              <a:t>Prototype train</a:t>
            </a:r>
          </a:p>
          <a:p>
            <a:pPr marL="0" indent="0">
              <a:buNone/>
            </a:pPr>
            <a:endParaRPr lang="en-US" dirty="0"/>
          </a:p>
        </p:txBody>
      </p:sp>
      <p:pic>
        <p:nvPicPr>
          <p:cNvPr id="4" name="Picture 3">
            <a:extLst>
              <a:ext uri="{FF2B5EF4-FFF2-40B4-BE49-F238E27FC236}">
                <a16:creationId xmlns:a16="http://schemas.microsoft.com/office/drawing/2014/main" id="{45AFE2E1-50FF-FF4F-B306-761EBB469C25}"/>
              </a:ext>
            </a:extLst>
          </p:cNvPr>
          <p:cNvPicPr>
            <a:picLocks noChangeAspect="1"/>
          </p:cNvPicPr>
          <p:nvPr/>
        </p:nvPicPr>
        <p:blipFill>
          <a:blip r:embed="rId2"/>
          <a:stretch>
            <a:fillRect/>
          </a:stretch>
        </p:blipFill>
        <p:spPr>
          <a:xfrm>
            <a:off x="8095661" y="1919288"/>
            <a:ext cx="3999323" cy="3433297"/>
          </a:xfrm>
          <a:prstGeom prst="rect">
            <a:avLst/>
          </a:prstGeom>
        </p:spPr>
      </p:pic>
      <p:pic>
        <p:nvPicPr>
          <p:cNvPr id="5" name="Picture 4">
            <a:extLst>
              <a:ext uri="{FF2B5EF4-FFF2-40B4-BE49-F238E27FC236}">
                <a16:creationId xmlns:a16="http://schemas.microsoft.com/office/drawing/2014/main" id="{01F2DF1B-0EFF-290A-7377-FB4C58AD2F49}"/>
              </a:ext>
            </a:extLst>
          </p:cNvPr>
          <p:cNvPicPr>
            <a:picLocks noChangeAspect="1"/>
          </p:cNvPicPr>
          <p:nvPr/>
        </p:nvPicPr>
        <p:blipFill>
          <a:blip r:embed="rId3"/>
          <a:stretch>
            <a:fillRect/>
          </a:stretch>
        </p:blipFill>
        <p:spPr>
          <a:xfrm>
            <a:off x="3974244" y="1926008"/>
            <a:ext cx="4121417" cy="3433297"/>
          </a:xfrm>
          <a:prstGeom prst="rect">
            <a:avLst/>
          </a:prstGeom>
        </p:spPr>
      </p:pic>
    </p:spTree>
    <p:extLst>
      <p:ext uri="{BB962C8B-B14F-4D97-AF65-F5344CB8AC3E}">
        <p14:creationId xmlns:p14="http://schemas.microsoft.com/office/powerpoint/2010/main" val="511649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881E-8FCC-E3DF-178F-C8BCF025FE63}"/>
              </a:ext>
            </a:extLst>
          </p:cNvPr>
          <p:cNvSpPr>
            <a:spLocks noGrp="1"/>
          </p:cNvSpPr>
          <p:nvPr>
            <p:ph type="title"/>
          </p:nvPr>
        </p:nvSpPr>
        <p:spPr>
          <a:xfrm>
            <a:off x="838200" y="754856"/>
            <a:ext cx="10515600" cy="776288"/>
          </a:xfrm>
        </p:spPr>
        <p:txBody>
          <a:bodyPr>
            <a:normAutofit fontScale="90000"/>
          </a:bodyPr>
          <a:lstStyle/>
          <a:p>
            <a:r>
              <a:rPr lang="en-US" dirty="0"/>
              <a:t>Supply &amp; Demand for EV Battery Materials</a:t>
            </a:r>
          </a:p>
        </p:txBody>
      </p:sp>
      <p:sp>
        <p:nvSpPr>
          <p:cNvPr id="3" name="Content Placeholder 2">
            <a:extLst>
              <a:ext uri="{FF2B5EF4-FFF2-40B4-BE49-F238E27FC236}">
                <a16:creationId xmlns:a16="http://schemas.microsoft.com/office/drawing/2014/main" id="{007B14FF-7FE9-52DD-39D7-9A3AB6DD6671}"/>
              </a:ext>
            </a:extLst>
          </p:cNvPr>
          <p:cNvSpPr>
            <a:spLocks noGrp="1"/>
          </p:cNvSpPr>
          <p:nvPr>
            <p:ph idx="1"/>
          </p:nvPr>
        </p:nvSpPr>
        <p:spPr>
          <a:xfrm>
            <a:off x="838200" y="1821076"/>
            <a:ext cx="10515600" cy="4579724"/>
          </a:xfrm>
        </p:spPr>
        <p:txBody>
          <a:bodyPr>
            <a:normAutofit lnSpcReduction="10000"/>
          </a:bodyPr>
          <a:lstStyle/>
          <a:p>
            <a:pPr marL="180499" indent="-170974">
              <a:spcBef>
                <a:spcPts val="79"/>
              </a:spcBef>
              <a:buFont typeface="Arial"/>
              <a:buChar char="•"/>
              <a:tabLst>
                <a:tab pos="180499" algn="l"/>
              </a:tabLst>
            </a:pPr>
            <a:r>
              <a:rPr lang="en-US" dirty="0">
                <a:solidFill>
                  <a:srgbClr val="00647A"/>
                </a:solidFill>
                <a:cs typeface="Calibri"/>
              </a:rPr>
              <a:t>EVs</a:t>
            </a:r>
            <a:r>
              <a:rPr lang="en-US" spc="-34" dirty="0">
                <a:solidFill>
                  <a:srgbClr val="00647A"/>
                </a:solidFill>
                <a:cs typeface="Calibri"/>
              </a:rPr>
              <a:t> </a:t>
            </a:r>
            <a:r>
              <a:rPr lang="en-US" dirty="0">
                <a:solidFill>
                  <a:srgbClr val="00647A"/>
                </a:solidFill>
                <a:cs typeface="Calibri"/>
              </a:rPr>
              <a:t>=</a:t>
            </a:r>
            <a:r>
              <a:rPr lang="en-US" spc="-34" dirty="0">
                <a:solidFill>
                  <a:srgbClr val="00647A"/>
                </a:solidFill>
                <a:cs typeface="Calibri"/>
              </a:rPr>
              <a:t> </a:t>
            </a:r>
            <a:r>
              <a:rPr lang="en-US" dirty="0">
                <a:solidFill>
                  <a:srgbClr val="00647A"/>
                </a:solidFill>
                <a:cs typeface="Calibri"/>
              </a:rPr>
              <a:t>56%</a:t>
            </a:r>
            <a:r>
              <a:rPr lang="en-US" spc="-19" dirty="0">
                <a:solidFill>
                  <a:srgbClr val="00647A"/>
                </a:solidFill>
                <a:cs typeface="Calibri"/>
              </a:rPr>
              <a:t> </a:t>
            </a:r>
            <a:r>
              <a:rPr lang="en-US" dirty="0">
                <a:solidFill>
                  <a:srgbClr val="00647A"/>
                </a:solidFill>
                <a:cs typeface="Calibri"/>
              </a:rPr>
              <a:t>of</a:t>
            </a:r>
            <a:r>
              <a:rPr lang="en-US" spc="-45" dirty="0">
                <a:solidFill>
                  <a:srgbClr val="00647A"/>
                </a:solidFill>
                <a:cs typeface="Calibri"/>
              </a:rPr>
              <a:t> </a:t>
            </a:r>
            <a:r>
              <a:rPr lang="en-US" dirty="0">
                <a:solidFill>
                  <a:srgbClr val="00647A"/>
                </a:solidFill>
                <a:cs typeface="Calibri"/>
              </a:rPr>
              <a:t>US</a:t>
            </a:r>
            <a:r>
              <a:rPr lang="en-US" spc="-34" dirty="0">
                <a:solidFill>
                  <a:srgbClr val="00647A"/>
                </a:solidFill>
                <a:cs typeface="Calibri"/>
              </a:rPr>
              <a:t> </a:t>
            </a:r>
            <a:r>
              <a:rPr lang="en-US" dirty="0">
                <a:solidFill>
                  <a:srgbClr val="00647A"/>
                </a:solidFill>
                <a:cs typeface="Calibri"/>
              </a:rPr>
              <a:t>passenger</a:t>
            </a:r>
            <a:r>
              <a:rPr lang="en-US" spc="-41" dirty="0">
                <a:solidFill>
                  <a:srgbClr val="00647A"/>
                </a:solidFill>
                <a:cs typeface="Calibri"/>
              </a:rPr>
              <a:t> </a:t>
            </a:r>
            <a:r>
              <a:rPr lang="en-US" dirty="0">
                <a:solidFill>
                  <a:srgbClr val="00647A"/>
                </a:solidFill>
                <a:cs typeface="Calibri"/>
              </a:rPr>
              <a:t>vehicles</a:t>
            </a:r>
            <a:r>
              <a:rPr lang="en-US" spc="-41" dirty="0">
                <a:solidFill>
                  <a:srgbClr val="00647A"/>
                </a:solidFill>
                <a:cs typeface="Calibri"/>
              </a:rPr>
              <a:t> </a:t>
            </a:r>
            <a:r>
              <a:rPr lang="en-US" dirty="0">
                <a:solidFill>
                  <a:srgbClr val="00647A"/>
                </a:solidFill>
                <a:cs typeface="Calibri"/>
              </a:rPr>
              <a:t>by</a:t>
            </a:r>
            <a:r>
              <a:rPr lang="en-US" spc="-23" dirty="0">
                <a:solidFill>
                  <a:srgbClr val="00647A"/>
                </a:solidFill>
                <a:cs typeface="Calibri"/>
              </a:rPr>
              <a:t> </a:t>
            </a:r>
            <a:r>
              <a:rPr lang="en-US" spc="-15" dirty="0">
                <a:solidFill>
                  <a:srgbClr val="00647A"/>
                </a:solidFill>
                <a:cs typeface="Calibri"/>
              </a:rPr>
              <a:t>2030</a:t>
            </a:r>
            <a:endParaRPr lang="en-US" dirty="0">
              <a:solidFill>
                <a:srgbClr val="00647A"/>
              </a:solidFill>
              <a:cs typeface="Calibri"/>
            </a:endParaRPr>
          </a:p>
          <a:p>
            <a:pPr marL="123349" indent="0">
              <a:spcBef>
                <a:spcPts val="127"/>
              </a:spcBef>
              <a:buNone/>
            </a:pPr>
            <a:r>
              <a:rPr lang="en-US" dirty="0">
                <a:solidFill>
                  <a:srgbClr val="00647A"/>
                </a:solidFill>
                <a:cs typeface="Arial"/>
              </a:rPr>
              <a:t>	</a:t>
            </a:r>
            <a:r>
              <a:rPr lang="en-US" dirty="0">
                <a:solidFill>
                  <a:srgbClr val="00647A"/>
                </a:solidFill>
                <a:cs typeface="Calibri"/>
              </a:rPr>
              <a:t>=</a:t>
            </a:r>
            <a:r>
              <a:rPr lang="en-US" spc="-30" dirty="0">
                <a:solidFill>
                  <a:srgbClr val="00647A"/>
                </a:solidFill>
                <a:cs typeface="Calibri"/>
              </a:rPr>
              <a:t> </a:t>
            </a:r>
            <a:r>
              <a:rPr lang="en-US" dirty="0">
                <a:solidFill>
                  <a:srgbClr val="00647A"/>
                </a:solidFill>
                <a:cs typeface="Calibri"/>
              </a:rPr>
              <a:t>5,000,000</a:t>
            </a:r>
            <a:r>
              <a:rPr lang="en-US" spc="4" dirty="0">
                <a:solidFill>
                  <a:srgbClr val="00647A"/>
                </a:solidFill>
                <a:cs typeface="Calibri"/>
              </a:rPr>
              <a:t> </a:t>
            </a:r>
            <a:r>
              <a:rPr lang="en-US" dirty="0">
                <a:solidFill>
                  <a:srgbClr val="00647A"/>
                </a:solidFill>
                <a:cs typeface="Calibri"/>
              </a:rPr>
              <a:t>tons</a:t>
            </a:r>
            <a:r>
              <a:rPr lang="en-US" spc="-26" dirty="0">
                <a:solidFill>
                  <a:srgbClr val="00647A"/>
                </a:solidFill>
                <a:cs typeface="Calibri"/>
              </a:rPr>
              <a:t> </a:t>
            </a:r>
            <a:r>
              <a:rPr lang="en-US" dirty="0">
                <a:solidFill>
                  <a:srgbClr val="00647A"/>
                </a:solidFill>
                <a:cs typeface="Calibri"/>
              </a:rPr>
              <a:t>of</a:t>
            </a:r>
            <a:r>
              <a:rPr lang="en-US" spc="-49" dirty="0">
                <a:solidFill>
                  <a:srgbClr val="00647A"/>
                </a:solidFill>
                <a:cs typeface="Calibri"/>
              </a:rPr>
              <a:t> </a:t>
            </a:r>
            <a:r>
              <a:rPr lang="en-US" dirty="0">
                <a:solidFill>
                  <a:srgbClr val="00647A"/>
                </a:solidFill>
                <a:cs typeface="Calibri"/>
              </a:rPr>
              <a:t>battery</a:t>
            </a:r>
            <a:r>
              <a:rPr lang="en-US" spc="-38" dirty="0">
                <a:solidFill>
                  <a:srgbClr val="00647A"/>
                </a:solidFill>
                <a:cs typeface="Calibri"/>
              </a:rPr>
              <a:t> </a:t>
            </a:r>
            <a:r>
              <a:rPr lang="en-US" dirty="0">
                <a:solidFill>
                  <a:srgbClr val="00647A"/>
                </a:solidFill>
                <a:cs typeface="Calibri"/>
              </a:rPr>
              <a:t>packs</a:t>
            </a:r>
            <a:r>
              <a:rPr lang="en-US" spc="-19" dirty="0">
                <a:solidFill>
                  <a:srgbClr val="00647A"/>
                </a:solidFill>
                <a:cs typeface="Calibri"/>
              </a:rPr>
              <a:t> </a:t>
            </a:r>
            <a:r>
              <a:rPr lang="en-US" dirty="0">
                <a:solidFill>
                  <a:srgbClr val="00647A"/>
                </a:solidFill>
                <a:cs typeface="Calibri"/>
              </a:rPr>
              <a:t>(+500%</a:t>
            </a:r>
            <a:r>
              <a:rPr lang="en-US" spc="-19" dirty="0">
                <a:solidFill>
                  <a:srgbClr val="00647A"/>
                </a:solidFill>
                <a:cs typeface="Calibri"/>
              </a:rPr>
              <a:t> </a:t>
            </a:r>
            <a:r>
              <a:rPr lang="en-US" spc="-8" dirty="0">
                <a:solidFill>
                  <a:srgbClr val="00647A"/>
                </a:solidFill>
                <a:cs typeface="Calibri"/>
              </a:rPr>
              <a:t>increase)</a:t>
            </a:r>
            <a:endParaRPr lang="en-US" dirty="0">
              <a:solidFill>
                <a:srgbClr val="00647A"/>
              </a:solidFill>
              <a:cs typeface="Calibri"/>
            </a:endParaRPr>
          </a:p>
          <a:p>
            <a:pPr marL="123349" indent="0">
              <a:spcBef>
                <a:spcPts val="127"/>
              </a:spcBef>
              <a:buNone/>
            </a:pPr>
            <a:r>
              <a:rPr lang="en-US" dirty="0">
                <a:solidFill>
                  <a:srgbClr val="00647A"/>
                </a:solidFill>
                <a:cs typeface="Arial"/>
              </a:rPr>
              <a:t>	</a:t>
            </a:r>
            <a:r>
              <a:rPr lang="en-US" dirty="0">
                <a:solidFill>
                  <a:srgbClr val="00647A"/>
                </a:solidFill>
                <a:cs typeface="Calibri"/>
              </a:rPr>
              <a:t>=</a:t>
            </a:r>
            <a:r>
              <a:rPr lang="en-US" spc="-15" dirty="0">
                <a:solidFill>
                  <a:srgbClr val="00647A"/>
                </a:solidFill>
                <a:cs typeface="Calibri"/>
              </a:rPr>
              <a:t> </a:t>
            </a:r>
            <a:r>
              <a:rPr lang="en-US" dirty="0">
                <a:solidFill>
                  <a:srgbClr val="00647A"/>
                </a:solidFill>
                <a:cs typeface="Calibri"/>
              </a:rPr>
              <a:t>200,000</a:t>
            </a:r>
            <a:r>
              <a:rPr lang="en-US" spc="15" dirty="0">
                <a:solidFill>
                  <a:srgbClr val="00647A"/>
                </a:solidFill>
                <a:cs typeface="Calibri"/>
              </a:rPr>
              <a:t> </a:t>
            </a:r>
            <a:r>
              <a:rPr lang="en-US" dirty="0">
                <a:solidFill>
                  <a:srgbClr val="00647A"/>
                </a:solidFill>
                <a:cs typeface="Calibri"/>
              </a:rPr>
              <a:t>tons</a:t>
            </a:r>
            <a:r>
              <a:rPr lang="en-US" spc="-19" dirty="0">
                <a:solidFill>
                  <a:srgbClr val="00647A"/>
                </a:solidFill>
                <a:cs typeface="Calibri"/>
              </a:rPr>
              <a:t> </a:t>
            </a:r>
            <a:r>
              <a:rPr lang="en-US" dirty="0">
                <a:solidFill>
                  <a:srgbClr val="00647A"/>
                </a:solidFill>
                <a:cs typeface="Calibri"/>
              </a:rPr>
              <a:t>of</a:t>
            </a:r>
            <a:r>
              <a:rPr lang="en-US" spc="-23" dirty="0">
                <a:solidFill>
                  <a:srgbClr val="00647A"/>
                </a:solidFill>
                <a:cs typeface="Calibri"/>
              </a:rPr>
              <a:t> </a:t>
            </a:r>
            <a:r>
              <a:rPr lang="en-US" dirty="0">
                <a:solidFill>
                  <a:srgbClr val="00647A"/>
                </a:solidFill>
                <a:cs typeface="Calibri"/>
              </a:rPr>
              <a:t>lithium;</a:t>
            </a:r>
            <a:r>
              <a:rPr lang="en-US" spc="-30" dirty="0">
                <a:solidFill>
                  <a:srgbClr val="00647A"/>
                </a:solidFill>
                <a:cs typeface="Calibri"/>
              </a:rPr>
              <a:t> </a:t>
            </a:r>
            <a:r>
              <a:rPr lang="en-US" dirty="0">
                <a:solidFill>
                  <a:srgbClr val="00647A"/>
                </a:solidFill>
                <a:cs typeface="Calibri"/>
              </a:rPr>
              <a:t>100,000</a:t>
            </a:r>
            <a:r>
              <a:rPr lang="en-US" spc="19" dirty="0">
                <a:solidFill>
                  <a:srgbClr val="00647A"/>
                </a:solidFill>
                <a:cs typeface="Calibri"/>
              </a:rPr>
              <a:t> </a:t>
            </a:r>
            <a:r>
              <a:rPr lang="en-US" dirty="0">
                <a:solidFill>
                  <a:srgbClr val="00647A"/>
                </a:solidFill>
                <a:cs typeface="Calibri"/>
              </a:rPr>
              <a:t>tons</a:t>
            </a:r>
            <a:r>
              <a:rPr lang="en-US" spc="-19" dirty="0">
                <a:solidFill>
                  <a:srgbClr val="00647A"/>
                </a:solidFill>
                <a:cs typeface="Calibri"/>
              </a:rPr>
              <a:t> </a:t>
            </a:r>
            <a:r>
              <a:rPr lang="en-US" dirty="0">
                <a:solidFill>
                  <a:srgbClr val="00647A"/>
                </a:solidFill>
                <a:cs typeface="Calibri"/>
              </a:rPr>
              <a:t>of</a:t>
            </a:r>
            <a:r>
              <a:rPr lang="en-US" spc="-19" dirty="0">
                <a:solidFill>
                  <a:srgbClr val="00647A"/>
                </a:solidFill>
                <a:cs typeface="Calibri"/>
              </a:rPr>
              <a:t> </a:t>
            </a:r>
            <a:r>
              <a:rPr lang="en-US" spc="-8" dirty="0">
                <a:solidFill>
                  <a:srgbClr val="00647A"/>
                </a:solidFill>
                <a:cs typeface="Calibri"/>
              </a:rPr>
              <a:t>cobalt</a:t>
            </a:r>
            <a:endParaRPr lang="en-US" dirty="0">
              <a:solidFill>
                <a:srgbClr val="00647A"/>
              </a:solidFill>
              <a:cs typeface="Calibri"/>
            </a:endParaRPr>
          </a:p>
          <a:p>
            <a:pPr marL="180499" indent="-170974">
              <a:spcBef>
                <a:spcPts val="506"/>
              </a:spcBef>
              <a:buFont typeface="Arial"/>
              <a:buChar char="•"/>
              <a:tabLst>
                <a:tab pos="180499" algn="l"/>
              </a:tabLst>
            </a:pPr>
            <a:r>
              <a:rPr lang="en-US" dirty="0">
                <a:solidFill>
                  <a:srgbClr val="00647A"/>
                </a:solidFill>
                <a:cs typeface="Calibri"/>
              </a:rPr>
              <a:t>Growing</a:t>
            </a:r>
            <a:r>
              <a:rPr lang="en-US" spc="-90" dirty="0">
                <a:solidFill>
                  <a:srgbClr val="00647A"/>
                </a:solidFill>
                <a:cs typeface="Calibri"/>
              </a:rPr>
              <a:t> </a:t>
            </a:r>
            <a:r>
              <a:rPr lang="en-US" spc="-8" dirty="0">
                <a:solidFill>
                  <a:srgbClr val="00647A"/>
                </a:solidFill>
                <a:cs typeface="Calibri"/>
              </a:rPr>
              <a:t>utility-</a:t>
            </a:r>
            <a:r>
              <a:rPr lang="en-US" dirty="0">
                <a:solidFill>
                  <a:srgbClr val="00647A"/>
                </a:solidFill>
                <a:cs typeface="Calibri"/>
              </a:rPr>
              <a:t>scale</a:t>
            </a:r>
            <a:r>
              <a:rPr lang="en-US" spc="-56" dirty="0">
                <a:solidFill>
                  <a:srgbClr val="00647A"/>
                </a:solidFill>
                <a:cs typeface="Calibri"/>
              </a:rPr>
              <a:t> </a:t>
            </a:r>
            <a:r>
              <a:rPr lang="en-US" dirty="0">
                <a:solidFill>
                  <a:srgbClr val="00647A"/>
                </a:solidFill>
                <a:cs typeface="Calibri"/>
              </a:rPr>
              <a:t>battery</a:t>
            </a:r>
            <a:r>
              <a:rPr lang="en-US" spc="-53" dirty="0">
                <a:solidFill>
                  <a:srgbClr val="00647A"/>
                </a:solidFill>
                <a:cs typeface="Calibri"/>
              </a:rPr>
              <a:t> </a:t>
            </a:r>
            <a:r>
              <a:rPr lang="en-US" spc="-8" dirty="0">
                <a:solidFill>
                  <a:srgbClr val="00647A"/>
                </a:solidFill>
                <a:cs typeface="Calibri"/>
              </a:rPr>
              <a:t>storage</a:t>
            </a:r>
            <a:endParaRPr lang="en-US" dirty="0">
              <a:solidFill>
                <a:srgbClr val="00647A"/>
              </a:solidFill>
              <a:cs typeface="Calibri"/>
            </a:endParaRPr>
          </a:p>
          <a:p>
            <a:pPr marL="180499" indent="-170974">
              <a:spcBef>
                <a:spcPts val="484"/>
              </a:spcBef>
              <a:buFont typeface="Arial"/>
              <a:buChar char="•"/>
              <a:tabLst>
                <a:tab pos="180499" algn="l"/>
              </a:tabLst>
            </a:pPr>
            <a:r>
              <a:rPr lang="en-US" dirty="0">
                <a:solidFill>
                  <a:srgbClr val="00647A"/>
                </a:solidFill>
                <a:cs typeface="Calibri"/>
              </a:rPr>
              <a:t>IRA</a:t>
            </a:r>
            <a:r>
              <a:rPr lang="en-US" spc="-30" dirty="0">
                <a:solidFill>
                  <a:srgbClr val="00647A"/>
                </a:solidFill>
                <a:cs typeface="Calibri"/>
              </a:rPr>
              <a:t> </a:t>
            </a:r>
            <a:r>
              <a:rPr lang="en-US" dirty="0">
                <a:solidFill>
                  <a:srgbClr val="00647A"/>
                </a:solidFill>
                <a:cs typeface="Calibri"/>
              </a:rPr>
              <a:t>impact</a:t>
            </a:r>
            <a:r>
              <a:rPr lang="en-US" spc="-11" dirty="0">
                <a:solidFill>
                  <a:srgbClr val="00647A"/>
                </a:solidFill>
                <a:cs typeface="Calibri"/>
              </a:rPr>
              <a:t> </a:t>
            </a:r>
            <a:r>
              <a:rPr lang="en-US" dirty="0">
                <a:solidFill>
                  <a:srgbClr val="00647A"/>
                </a:solidFill>
                <a:cs typeface="Calibri"/>
              </a:rPr>
              <a:t>-</a:t>
            </a:r>
            <a:r>
              <a:rPr lang="en-US" spc="-8" dirty="0">
                <a:solidFill>
                  <a:srgbClr val="00647A"/>
                </a:solidFill>
                <a:cs typeface="Calibri"/>
              </a:rPr>
              <a:t> </a:t>
            </a:r>
            <a:r>
              <a:rPr lang="en-US" dirty="0">
                <a:solidFill>
                  <a:srgbClr val="00647A"/>
                </a:solidFill>
                <a:cs typeface="Calibri"/>
              </a:rPr>
              <a:t>$65</a:t>
            </a:r>
            <a:r>
              <a:rPr lang="en-US" spc="-19" dirty="0">
                <a:solidFill>
                  <a:srgbClr val="00647A"/>
                </a:solidFill>
                <a:cs typeface="Calibri"/>
              </a:rPr>
              <a:t> </a:t>
            </a:r>
            <a:r>
              <a:rPr lang="en-US" dirty="0">
                <a:solidFill>
                  <a:srgbClr val="00647A"/>
                </a:solidFill>
                <a:cs typeface="Calibri"/>
              </a:rPr>
              <a:t>billion</a:t>
            </a:r>
            <a:r>
              <a:rPr lang="en-US" spc="-53" dirty="0">
                <a:solidFill>
                  <a:srgbClr val="00647A"/>
                </a:solidFill>
                <a:cs typeface="Calibri"/>
              </a:rPr>
              <a:t> </a:t>
            </a:r>
            <a:r>
              <a:rPr lang="en-US" dirty="0">
                <a:solidFill>
                  <a:srgbClr val="00647A"/>
                </a:solidFill>
                <a:cs typeface="Calibri"/>
              </a:rPr>
              <a:t>flowing</a:t>
            </a:r>
            <a:r>
              <a:rPr lang="en-US" spc="-64" dirty="0">
                <a:solidFill>
                  <a:srgbClr val="00647A"/>
                </a:solidFill>
                <a:cs typeface="Calibri"/>
              </a:rPr>
              <a:t> </a:t>
            </a:r>
            <a:r>
              <a:rPr lang="en-US" dirty="0">
                <a:solidFill>
                  <a:srgbClr val="00647A"/>
                </a:solidFill>
                <a:cs typeface="Calibri"/>
              </a:rPr>
              <a:t>into</a:t>
            </a:r>
            <a:r>
              <a:rPr lang="en-US" spc="-19" dirty="0">
                <a:solidFill>
                  <a:srgbClr val="00647A"/>
                </a:solidFill>
                <a:cs typeface="Calibri"/>
              </a:rPr>
              <a:t> </a:t>
            </a:r>
            <a:r>
              <a:rPr lang="en-US" dirty="0">
                <a:solidFill>
                  <a:srgbClr val="00647A"/>
                </a:solidFill>
                <a:cs typeface="Calibri"/>
              </a:rPr>
              <a:t>EV</a:t>
            </a:r>
            <a:r>
              <a:rPr lang="en-US" spc="-41" dirty="0">
                <a:solidFill>
                  <a:srgbClr val="00647A"/>
                </a:solidFill>
                <a:cs typeface="Calibri"/>
              </a:rPr>
              <a:t> </a:t>
            </a:r>
            <a:r>
              <a:rPr lang="en-US" dirty="0">
                <a:solidFill>
                  <a:srgbClr val="00647A"/>
                </a:solidFill>
                <a:cs typeface="Calibri"/>
              </a:rPr>
              <a:t>supply</a:t>
            </a:r>
            <a:r>
              <a:rPr lang="en-US" spc="-11" dirty="0">
                <a:solidFill>
                  <a:srgbClr val="00647A"/>
                </a:solidFill>
                <a:cs typeface="Calibri"/>
              </a:rPr>
              <a:t> </a:t>
            </a:r>
            <a:r>
              <a:rPr lang="en-US" spc="-8" dirty="0">
                <a:solidFill>
                  <a:srgbClr val="00647A"/>
                </a:solidFill>
                <a:cs typeface="Calibri"/>
              </a:rPr>
              <a:t>chain</a:t>
            </a:r>
            <a:endParaRPr lang="en-US" dirty="0">
              <a:solidFill>
                <a:srgbClr val="00647A"/>
              </a:solidFill>
              <a:cs typeface="Calibri"/>
            </a:endParaRPr>
          </a:p>
          <a:p>
            <a:r>
              <a:rPr lang="en-US" dirty="0">
                <a:solidFill>
                  <a:srgbClr val="00647A"/>
                </a:solidFill>
              </a:rPr>
              <a:t>Lithium supply</a:t>
            </a:r>
          </a:p>
          <a:p>
            <a:pPr lvl="1"/>
            <a:r>
              <a:rPr lang="en-US" dirty="0">
                <a:solidFill>
                  <a:srgbClr val="00647A"/>
                </a:solidFill>
              </a:rPr>
              <a:t>China is the No. 1 source of lithium</a:t>
            </a:r>
          </a:p>
          <a:p>
            <a:pPr lvl="1"/>
            <a:r>
              <a:rPr lang="en-US" dirty="0">
                <a:solidFill>
                  <a:srgbClr val="00647A"/>
                </a:solidFill>
              </a:rPr>
              <a:t>US – Salton Sea Project</a:t>
            </a:r>
          </a:p>
          <a:p>
            <a:pPr lvl="1"/>
            <a:r>
              <a:rPr lang="en-US" dirty="0">
                <a:solidFill>
                  <a:srgbClr val="00647A"/>
                </a:solidFill>
              </a:rPr>
              <a:t>Berkshire Hathaway – geothermal brine project SE CA</a:t>
            </a:r>
          </a:p>
          <a:p>
            <a:pPr lvl="1"/>
            <a:r>
              <a:rPr lang="en-US" dirty="0">
                <a:solidFill>
                  <a:srgbClr val="00647A"/>
                </a:solidFill>
              </a:rPr>
              <a:t>Exxon buys lithium drilling rights in Arkansas</a:t>
            </a:r>
          </a:p>
          <a:p>
            <a:pPr lvl="1"/>
            <a:r>
              <a:rPr lang="en-US" dirty="0">
                <a:solidFill>
                  <a:srgbClr val="00647A"/>
                </a:solidFill>
              </a:rPr>
              <a:t>Brine from oil production wastewater?</a:t>
            </a:r>
          </a:p>
          <a:p>
            <a:pPr marL="0" indent="0">
              <a:buNone/>
            </a:pPr>
            <a:endParaRPr lang="en-US" dirty="0"/>
          </a:p>
        </p:txBody>
      </p:sp>
    </p:spTree>
    <p:extLst>
      <p:ext uri="{BB962C8B-B14F-4D97-AF65-F5344CB8AC3E}">
        <p14:creationId xmlns:p14="http://schemas.microsoft.com/office/powerpoint/2010/main" val="3696415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750A-6388-E9E1-B46E-F3887865EDF3}"/>
              </a:ext>
            </a:extLst>
          </p:cNvPr>
          <p:cNvSpPr>
            <a:spLocks noGrp="1"/>
          </p:cNvSpPr>
          <p:nvPr>
            <p:ph type="title"/>
          </p:nvPr>
        </p:nvSpPr>
        <p:spPr>
          <a:xfrm>
            <a:off x="838200" y="754856"/>
            <a:ext cx="10515600" cy="776288"/>
          </a:xfrm>
        </p:spPr>
        <p:txBody>
          <a:bodyPr>
            <a:normAutofit fontScale="90000"/>
          </a:bodyPr>
          <a:lstStyle/>
          <a:p>
            <a:r>
              <a:rPr lang="en-US" dirty="0"/>
              <a:t>Toyota Develops 745- mile range solid state battery</a:t>
            </a:r>
          </a:p>
        </p:txBody>
      </p:sp>
      <p:sp>
        <p:nvSpPr>
          <p:cNvPr id="3" name="Content Placeholder 2">
            <a:extLst>
              <a:ext uri="{FF2B5EF4-FFF2-40B4-BE49-F238E27FC236}">
                <a16:creationId xmlns:a16="http://schemas.microsoft.com/office/drawing/2014/main" id="{D49170AB-89A3-B9D3-E5C2-676E2B9B9E19}"/>
              </a:ext>
            </a:extLst>
          </p:cNvPr>
          <p:cNvSpPr>
            <a:spLocks noGrp="1"/>
          </p:cNvSpPr>
          <p:nvPr>
            <p:ph idx="1"/>
          </p:nvPr>
        </p:nvSpPr>
        <p:spPr>
          <a:xfrm>
            <a:off x="3747152" y="2177142"/>
            <a:ext cx="3287751" cy="3926001"/>
          </a:xfrm>
        </p:spPr>
        <p:txBody>
          <a:bodyPr>
            <a:normAutofit/>
          </a:bodyPr>
          <a:lstStyle/>
          <a:p>
            <a:r>
              <a:rPr lang="en-US" dirty="0">
                <a:solidFill>
                  <a:srgbClr val="00647A"/>
                </a:solidFill>
              </a:rPr>
              <a:t>10-minute charging time</a:t>
            </a:r>
          </a:p>
          <a:p>
            <a:r>
              <a:rPr lang="en-US" dirty="0">
                <a:solidFill>
                  <a:srgbClr val="00647A"/>
                </a:solidFill>
              </a:rPr>
              <a:t>“solid state” = solid electrolyte</a:t>
            </a:r>
          </a:p>
          <a:p>
            <a:r>
              <a:rPr lang="en-US" dirty="0">
                <a:solidFill>
                  <a:srgbClr val="00647A"/>
                </a:solidFill>
              </a:rPr>
              <a:t>Larger storage capacity than conventional batteries</a:t>
            </a:r>
          </a:p>
          <a:p>
            <a:endParaRPr lang="en-US" dirty="0"/>
          </a:p>
        </p:txBody>
      </p:sp>
      <p:pic>
        <p:nvPicPr>
          <p:cNvPr id="4" name="Picture 3">
            <a:extLst>
              <a:ext uri="{FF2B5EF4-FFF2-40B4-BE49-F238E27FC236}">
                <a16:creationId xmlns:a16="http://schemas.microsoft.com/office/drawing/2014/main" id="{386A2110-B46C-3D71-47D7-09B9C5E88407}"/>
              </a:ext>
            </a:extLst>
          </p:cNvPr>
          <p:cNvPicPr>
            <a:picLocks noChangeAspect="1"/>
          </p:cNvPicPr>
          <p:nvPr/>
        </p:nvPicPr>
        <p:blipFill>
          <a:blip r:embed="rId2"/>
          <a:stretch>
            <a:fillRect/>
          </a:stretch>
        </p:blipFill>
        <p:spPr>
          <a:xfrm>
            <a:off x="7267465" y="1323806"/>
            <a:ext cx="4552828" cy="4779337"/>
          </a:xfrm>
          <a:prstGeom prst="rect">
            <a:avLst/>
          </a:prstGeom>
        </p:spPr>
      </p:pic>
    </p:spTree>
    <p:extLst>
      <p:ext uri="{BB962C8B-B14F-4D97-AF65-F5344CB8AC3E}">
        <p14:creationId xmlns:p14="http://schemas.microsoft.com/office/powerpoint/2010/main" val="2981536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4ED95-FE88-365E-3A7D-7D2E73D97A54}"/>
              </a:ext>
            </a:extLst>
          </p:cNvPr>
          <p:cNvSpPr>
            <a:spLocks noGrp="1"/>
          </p:cNvSpPr>
          <p:nvPr>
            <p:ph type="title"/>
          </p:nvPr>
        </p:nvSpPr>
        <p:spPr>
          <a:xfrm>
            <a:off x="838200" y="754856"/>
            <a:ext cx="10515600" cy="776288"/>
          </a:xfrm>
        </p:spPr>
        <p:txBody>
          <a:bodyPr>
            <a:normAutofit/>
          </a:bodyPr>
          <a:lstStyle/>
          <a:p>
            <a:r>
              <a:rPr lang="en-US" sz="4000" dirty="0"/>
              <a:t>Graphene Batteries</a:t>
            </a:r>
          </a:p>
        </p:txBody>
      </p:sp>
      <p:sp>
        <p:nvSpPr>
          <p:cNvPr id="3" name="Content Placeholder 2">
            <a:extLst>
              <a:ext uri="{FF2B5EF4-FFF2-40B4-BE49-F238E27FC236}">
                <a16:creationId xmlns:a16="http://schemas.microsoft.com/office/drawing/2014/main" id="{400CA9B5-A928-F562-C39C-5403D44CAC97}"/>
              </a:ext>
            </a:extLst>
          </p:cNvPr>
          <p:cNvSpPr>
            <a:spLocks noGrp="1"/>
          </p:cNvSpPr>
          <p:nvPr>
            <p:ph idx="1"/>
          </p:nvPr>
        </p:nvSpPr>
        <p:spPr>
          <a:xfrm>
            <a:off x="838200" y="1531144"/>
            <a:ext cx="10515600" cy="4468211"/>
          </a:xfrm>
        </p:spPr>
        <p:txBody>
          <a:bodyPr>
            <a:normAutofit lnSpcReduction="10000"/>
          </a:bodyPr>
          <a:lstStyle/>
          <a:p>
            <a:r>
              <a:rPr lang="en-US" dirty="0">
                <a:solidFill>
                  <a:srgbClr val="00647A"/>
                </a:solidFill>
              </a:rPr>
              <a:t>Graphene batteries are a new form of energy storage technology that hold the potential to revolutionize the way we power our devices and vehicles. Graphene is an extremely thin, light and strong form of carbon that can be used to create ultra-thin electrodes, which can store and release energy more efficiently than traditional battery technologies. Graphene batteries can be used in a variety of applications, ranging from consumer electronics and electric vehicles to medical and military applications. Current batteries cannot handle more than 500 charge cycles, unlike graphene batteries which can manage up to 1500 charge cycles. Moreover, graphene batteries respond to fast charging better.</a:t>
            </a:r>
          </a:p>
          <a:p>
            <a:endParaRPr lang="en-US" dirty="0"/>
          </a:p>
        </p:txBody>
      </p:sp>
    </p:spTree>
    <p:extLst>
      <p:ext uri="{BB962C8B-B14F-4D97-AF65-F5344CB8AC3E}">
        <p14:creationId xmlns:p14="http://schemas.microsoft.com/office/powerpoint/2010/main" val="2350333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ABB6-C4CF-BDAD-06E3-A7FB3FFEE571}"/>
              </a:ext>
            </a:extLst>
          </p:cNvPr>
          <p:cNvSpPr>
            <a:spLocks noGrp="1"/>
          </p:cNvSpPr>
          <p:nvPr>
            <p:ph type="title"/>
          </p:nvPr>
        </p:nvSpPr>
        <p:spPr/>
        <p:txBody>
          <a:bodyPr>
            <a:normAutofit/>
          </a:bodyPr>
          <a:lstStyle/>
          <a:p>
            <a:r>
              <a:rPr lang="en-US" sz="4000" dirty="0"/>
              <a:t>EV Batteries – Advances in Charging</a:t>
            </a:r>
          </a:p>
        </p:txBody>
      </p:sp>
      <p:sp>
        <p:nvSpPr>
          <p:cNvPr id="3" name="Content Placeholder 2">
            <a:extLst>
              <a:ext uri="{FF2B5EF4-FFF2-40B4-BE49-F238E27FC236}">
                <a16:creationId xmlns:a16="http://schemas.microsoft.com/office/drawing/2014/main" id="{7574488E-6732-CD1F-4EB1-EE9A79331344}"/>
              </a:ext>
            </a:extLst>
          </p:cNvPr>
          <p:cNvSpPr>
            <a:spLocks noGrp="1"/>
          </p:cNvSpPr>
          <p:nvPr>
            <p:ph idx="1"/>
          </p:nvPr>
        </p:nvSpPr>
        <p:spPr>
          <a:xfrm>
            <a:off x="838200" y="2177144"/>
            <a:ext cx="3365810" cy="554906"/>
          </a:xfrm>
        </p:spPr>
        <p:txBody>
          <a:bodyPr/>
          <a:lstStyle/>
          <a:p>
            <a:r>
              <a:rPr lang="en-US" dirty="0">
                <a:solidFill>
                  <a:srgbClr val="00647A"/>
                </a:solidFill>
              </a:rPr>
              <a:t>Battery “Swap out”</a:t>
            </a:r>
          </a:p>
          <a:p>
            <a:endParaRPr lang="en-US" dirty="0"/>
          </a:p>
        </p:txBody>
      </p:sp>
      <p:pic>
        <p:nvPicPr>
          <p:cNvPr id="4" name="Picture 3">
            <a:extLst>
              <a:ext uri="{FF2B5EF4-FFF2-40B4-BE49-F238E27FC236}">
                <a16:creationId xmlns:a16="http://schemas.microsoft.com/office/drawing/2014/main" id="{E018ED4A-B7C3-9B67-1559-5BE188520EEE}"/>
              </a:ext>
            </a:extLst>
          </p:cNvPr>
          <p:cNvPicPr>
            <a:picLocks noChangeAspect="1"/>
          </p:cNvPicPr>
          <p:nvPr/>
        </p:nvPicPr>
        <p:blipFill>
          <a:blip r:embed="rId2"/>
          <a:stretch>
            <a:fillRect/>
          </a:stretch>
        </p:blipFill>
        <p:spPr>
          <a:xfrm>
            <a:off x="2319455" y="2062977"/>
            <a:ext cx="9034346" cy="3884932"/>
          </a:xfrm>
          <a:prstGeom prst="rect">
            <a:avLst/>
          </a:prstGeom>
        </p:spPr>
      </p:pic>
    </p:spTree>
    <p:extLst>
      <p:ext uri="{BB962C8B-B14F-4D97-AF65-F5344CB8AC3E}">
        <p14:creationId xmlns:p14="http://schemas.microsoft.com/office/powerpoint/2010/main" val="3247950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ABB6-C4CF-BDAD-06E3-A7FB3FFEE571}"/>
              </a:ext>
            </a:extLst>
          </p:cNvPr>
          <p:cNvSpPr>
            <a:spLocks noGrp="1"/>
          </p:cNvSpPr>
          <p:nvPr>
            <p:ph type="title"/>
          </p:nvPr>
        </p:nvSpPr>
        <p:spPr/>
        <p:txBody>
          <a:bodyPr>
            <a:normAutofit/>
          </a:bodyPr>
          <a:lstStyle/>
          <a:p>
            <a:r>
              <a:rPr lang="en-US" sz="4000" dirty="0"/>
              <a:t>EV Batteries – Advances in Charging</a:t>
            </a:r>
          </a:p>
        </p:txBody>
      </p:sp>
      <p:sp>
        <p:nvSpPr>
          <p:cNvPr id="3" name="Content Placeholder 2">
            <a:extLst>
              <a:ext uri="{FF2B5EF4-FFF2-40B4-BE49-F238E27FC236}">
                <a16:creationId xmlns:a16="http://schemas.microsoft.com/office/drawing/2014/main" id="{7574488E-6732-CD1F-4EB1-EE9A79331344}"/>
              </a:ext>
            </a:extLst>
          </p:cNvPr>
          <p:cNvSpPr>
            <a:spLocks noGrp="1"/>
          </p:cNvSpPr>
          <p:nvPr>
            <p:ph idx="1"/>
          </p:nvPr>
        </p:nvSpPr>
        <p:spPr>
          <a:xfrm>
            <a:off x="838200" y="2177144"/>
            <a:ext cx="3365810" cy="554906"/>
          </a:xfrm>
        </p:spPr>
        <p:txBody>
          <a:bodyPr>
            <a:normAutofit fontScale="92500"/>
          </a:bodyPr>
          <a:lstStyle/>
          <a:p>
            <a:r>
              <a:rPr lang="en-US" dirty="0">
                <a:solidFill>
                  <a:srgbClr val="00647A"/>
                </a:solidFill>
              </a:rPr>
              <a:t>Charging roadways</a:t>
            </a:r>
          </a:p>
          <a:p>
            <a:endParaRPr lang="en-US" dirty="0"/>
          </a:p>
        </p:txBody>
      </p:sp>
      <p:pic>
        <p:nvPicPr>
          <p:cNvPr id="5" name="Picture 4">
            <a:extLst>
              <a:ext uri="{FF2B5EF4-FFF2-40B4-BE49-F238E27FC236}">
                <a16:creationId xmlns:a16="http://schemas.microsoft.com/office/drawing/2014/main" id="{4ADFFBE8-90C4-ABB7-A667-781569464ADC}"/>
              </a:ext>
            </a:extLst>
          </p:cNvPr>
          <p:cNvPicPr>
            <a:picLocks noChangeAspect="1"/>
          </p:cNvPicPr>
          <p:nvPr/>
        </p:nvPicPr>
        <p:blipFill>
          <a:blip r:embed="rId2"/>
          <a:stretch>
            <a:fillRect/>
          </a:stretch>
        </p:blipFill>
        <p:spPr>
          <a:xfrm>
            <a:off x="1082587" y="2732049"/>
            <a:ext cx="3578623" cy="3368938"/>
          </a:xfrm>
          <a:prstGeom prst="rect">
            <a:avLst/>
          </a:prstGeom>
        </p:spPr>
      </p:pic>
      <p:pic>
        <p:nvPicPr>
          <p:cNvPr id="6" name="Picture 5">
            <a:extLst>
              <a:ext uri="{FF2B5EF4-FFF2-40B4-BE49-F238E27FC236}">
                <a16:creationId xmlns:a16="http://schemas.microsoft.com/office/drawing/2014/main" id="{58FD12E1-9DEB-A28B-59AF-F056FD2BC87F}"/>
              </a:ext>
            </a:extLst>
          </p:cNvPr>
          <p:cNvPicPr>
            <a:picLocks noChangeAspect="1"/>
          </p:cNvPicPr>
          <p:nvPr/>
        </p:nvPicPr>
        <p:blipFill>
          <a:blip r:embed="rId3"/>
          <a:stretch>
            <a:fillRect/>
          </a:stretch>
        </p:blipFill>
        <p:spPr>
          <a:xfrm>
            <a:off x="5642518" y="2653990"/>
            <a:ext cx="5530086" cy="3517417"/>
          </a:xfrm>
          <a:prstGeom prst="rect">
            <a:avLst/>
          </a:prstGeom>
        </p:spPr>
      </p:pic>
    </p:spTree>
    <p:extLst>
      <p:ext uri="{BB962C8B-B14F-4D97-AF65-F5344CB8AC3E}">
        <p14:creationId xmlns:p14="http://schemas.microsoft.com/office/powerpoint/2010/main" val="423864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p:txBody>
          <a:bodyPr/>
          <a:lstStyle/>
          <a:p>
            <a:r>
              <a:rPr lang="en-US" dirty="0"/>
              <a:t>A transition </a:t>
            </a:r>
            <a:r>
              <a:rPr lang="en-US" i="1" dirty="0"/>
              <a:t>delayed…</a:t>
            </a:r>
            <a:r>
              <a:rPr lang="en-US" dirty="0"/>
              <a:t>?</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2177143"/>
            <a:ext cx="10515600" cy="4011006"/>
          </a:xfrm>
        </p:spPr>
        <p:txBody>
          <a:bodyPr/>
          <a:lstStyle/>
          <a:p>
            <a:r>
              <a:rPr lang="en-US" sz="3200" dirty="0">
                <a:solidFill>
                  <a:srgbClr val="00647A"/>
                </a:solidFill>
              </a:rPr>
              <a:t>Mother Nature Intervenes</a:t>
            </a:r>
          </a:p>
          <a:p>
            <a:r>
              <a:rPr lang="en-US" sz="3200" dirty="0">
                <a:solidFill>
                  <a:srgbClr val="00647A"/>
                </a:solidFill>
              </a:rPr>
              <a:t>Winter Storm Uri – February 2021</a:t>
            </a:r>
          </a:p>
          <a:p>
            <a:pPr lvl="1"/>
            <a:r>
              <a:rPr lang="en-US" sz="2800" dirty="0">
                <a:solidFill>
                  <a:srgbClr val="00647A"/>
                </a:solidFill>
              </a:rPr>
              <a:t>Brought reality of energy infrastructure issues to the forefront</a:t>
            </a:r>
          </a:p>
          <a:p>
            <a:pPr lvl="2"/>
            <a:r>
              <a:rPr lang="en-US" sz="2400" dirty="0">
                <a:solidFill>
                  <a:srgbClr val="00647A"/>
                </a:solidFill>
              </a:rPr>
              <a:t>Wind turbine blade freezes</a:t>
            </a:r>
          </a:p>
          <a:p>
            <a:pPr lvl="2"/>
            <a:r>
              <a:rPr lang="en-US" sz="2400" dirty="0">
                <a:solidFill>
                  <a:srgbClr val="00647A"/>
                </a:solidFill>
              </a:rPr>
              <a:t>No solar on cloudy/snowy days</a:t>
            </a:r>
          </a:p>
          <a:p>
            <a:pPr lvl="2"/>
            <a:r>
              <a:rPr lang="en-US" sz="2400" dirty="0">
                <a:solidFill>
                  <a:srgbClr val="00647A"/>
                </a:solidFill>
              </a:rPr>
              <a:t>Natural gas freeze-offs on a huge scale</a:t>
            </a:r>
          </a:p>
          <a:p>
            <a:pPr lvl="2"/>
            <a:r>
              <a:rPr lang="en-US" sz="2400" dirty="0">
                <a:solidFill>
                  <a:srgbClr val="00647A"/>
                </a:solidFill>
              </a:rPr>
              <a:t>Power outages impacted field operations</a:t>
            </a:r>
          </a:p>
          <a:p>
            <a:pPr lvl="2"/>
            <a:r>
              <a:rPr lang="en-US" sz="2400" dirty="0">
                <a:solidFill>
                  <a:srgbClr val="00647A"/>
                </a:solidFill>
              </a:rPr>
              <a:t>Stability of nuclear power</a:t>
            </a:r>
          </a:p>
          <a:p>
            <a:pPr lvl="3"/>
            <a:r>
              <a:rPr lang="en-US" sz="2000" dirty="0">
                <a:solidFill>
                  <a:srgbClr val="00647A"/>
                </a:solidFill>
              </a:rPr>
              <a:t>TX – South Texas Plant; Comanche Peak</a:t>
            </a:r>
          </a:p>
          <a:p>
            <a:endParaRPr lang="en-US" dirty="0"/>
          </a:p>
        </p:txBody>
      </p:sp>
    </p:spTree>
    <p:extLst>
      <p:ext uri="{BB962C8B-B14F-4D97-AF65-F5344CB8AC3E}">
        <p14:creationId xmlns:p14="http://schemas.microsoft.com/office/powerpoint/2010/main" val="3418337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5415-245F-66CD-942D-5766D5228A32}"/>
              </a:ext>
            </a:extLst>
          </p:cNvPr>
          <p:cNvSpPr>
            <a:spLocks noGrp="1"/>
          </p:cNvSpPr>
          <p:nvPr>
            <p:ph type="title"/>
          </p:nvPr>
        </p:nvSpPr>
        <p:spPr>
          <a:xfrm>
            <a:off x="592873" y="652347"/>
            <a:ext cx="10515600" cy="776288"/>
          </a:xfrm>
        </p:spPr>
        <p:txBody>
          <a:bodyPr/>
          <a:lstStyle/>
          <a:p>
            <a:r>
              <a:rPr lang="en-US" dirty="0"/>
              <a:t>Utility-Scale Battery Storage</a:t>
            </a:r>
          </a:p>
        </p:txBody>
      </p:sp>
      <p:pic>
        <p:nvPicPr>
          <p:cNvPr id="4" name="Picture 3">
            <a:extLst>
              <a:ext uri="{FF2B5EF4-FFF2-40B4-BE49-F238E27FC236}">
                <a16:creationId xmlns:a16="http://schemas.microsoft.com/office/drawing/2014/main" id="{63B55393-E918-6330-AEC3-9F34A96885EC}"/>
              </a:ext>
            </a:extLst>
          </p:cNvPr>
          <p:cNvPicPr>
            <a:picLocks noChangeAspect="1"/>
          </p:cNvPicPr>
          <p:nvPr/>
        </p:nvPicPr>
        <p:blipFill>
          <a:blip r:embed="rId2"/>
          <a:stretch>
            <a:fillRect/>
          </a:stretch>
        </p:blipFill>
        <p:spPr>
          <a:xfrm>
            <a:off x="1523603" y="1428635"/>
            <a:ext cx="9144793" cy="4757326"/>
          </a:xfrm>
          <a:prstGeom prst="rect">
            <a:avLst/>
          </a:prstGeom>
        </p:spPr>
      </p:pic>
    </p:spTree>
    <p:extLst>
      <p:ext uri="{BB962C8B-B14F-4D97-AF65-F5344CB8AC3E}">
        <p14:creationId xmlns:p14="http://schemas.microsoft.com/office/powerpoint/2010/main" val="3513566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FC09-2659-3461-4BE1-4505AFA0BD97}"/>
              </a:ext>
            </a:extLst>
          </p:cNvPr>
          <p:cNvSpPr>
            <a:spLocks noGrp="1"/>
          </p:cNvSpPr>
          <p:nvPr>
            <p:ph type="title"/>
          </p:nvPr>
        </p:nvSpPr>
        <p:spPr>
          <a:xfrm>
            <a:off x="760141" y="754856"/>
            <a:ext cx="10515600" cy="776288"/>
          </a:xfrm>
        </p:spPr>
        <p:txBody>
          <a:bodyPr>
            <a:normAutofit fontScale="90000"/>
          </a:bodyPr>
          <a:lstStyle/>
          <a:p>
            <a:r>
              <a:rPr lang="en-US" dirty="0"/>
              <a:t>Small Modular Nuclear Reactors (SMR)</a:t>
            </a:r>
          </a:p>
        </p:txBody>
      </p:sp>
      <p:sp>
        <p:nvSpPr>
          <p:cNvPr id="3" name="Content Placeholder 2">
            <a:extLst>
              <a:ext uri="{FF2B5EF4-FFF2-40B4-BE49-F238E27FC236}">
                <a16:creationId xmlns:a16="http://schemas.microsoft.com/office/drawing/2014/main" id="{8D9E74FA-FFD8-D0DC-230B-EE6A0ABD8E9A}"/>
              </a:ext>
            </a:extLst>
          </p:cNvPr>
          <p:cNvSpPr>
            <a:spLocks noGrp="1"/>
          </p:cNvSpPr>
          <p:nvPr>
            <p:ph idx="1"/>
          </p:nvPr>
        </p:nvSpPr>
        <p:spPr>
          <a:xfrm>
            <a:off x="838200" y="1628078"/>
            <a:ext cx="10515600" cy="4371277"/>
          </a:xfrm>
        </p:spPr>
        <p:txBody>
          <a:bodyPr/>
          <a:lstStyle/>
          <a:p>
            <a:r>
              <a:rPr lang="en-US" dirty="0">
                <a:solidFill>
                  <a:srgbClr val="00647A"/>
                </a:solidFill>
              </a:rPr>
              <a:t>SMR = 0.5 MW to 300 MW</a:t>
            </a:r>
          </a:p>
          <a:p>
            <a:r>
              <a:rPr lang="en-US" dirty="0">
                <a:solidFill>
                  <a:srgbClr val="00647A"/>
                </a:solidFill>
              </a:rPr>
              <a:t>Westinghouse announced the launch of a small version of its flagship AP1000 nuclear reactor on Thursday.</a:t>
            </a:r>
          </a:p>
          <a:p>
            <a:r>
              <a:rPr lang="en-US" dirty="0">
                <a:solidFill>
                  <a:srgbClr val="00647A"/>
                </a:solidFill>
              </a:rPr>
              <a:t>The new reactor, called the AP300, aims to be available in 2027, and will generate about a third of the power as the flagship AP1000 reactor, enough to power about 300,000 homes (300MW)</a:t>
            </a:r>
          </a:p>
          <a:p>
            <a:r>
              <a:rPr lang="en-US" dirty="0">
                <a:solidFill>
                  <a:srgbClr val="00647A"/>
                </a:solidFill>
              </a:rPr>
              <a:t>It’s expected to cost about $1 billion to set up each plant, a small fraction of the expense of the full AP1000.</a:t>
            </a:r>
          </a:p>
          <a:p>
            <a:pPr marL="0" indent="0">
              <a:buNone/>
            </a:pPr>
            <a:endParaRPr lang="en-US" dirty="0"/>
          </a:p>
        </p:txBody>
      </p:sp>
    </p:spTree>
    <p:extLst>
      <p:ext uri="{BB962C8B-B14F-4D97-AF65-F5344CB8AC3E}">
        <p14:creationId xmlns:p14="http://schemas.microsoft.com/office/powerpoint/2010/main" val="288907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78F0-CF02-40A4-CEF0-4B7605464E3D}"/>
              </a:ext>
            </a:extLst>
          </p:cNvPr>
          <p:cNvSpPr>
            <a:spLocks noGrp="1"/>
          </p:cNvSpPr>
          <p:nvPr>
            <p:ph type="title"/>
          </p:nvPr>
        </p:nvSpPr>
        <p:spPr/>
        <p:txBody>
          <a:bodyPr>
            <a:normAutofit fontScale="90000"/>
          </a:bodyPr>
          <a:lstStyle/>
          <a:p>
            <a:r>
              <a:rPr lang="en-US" dirty="0"/>
              <a:t>Small Modular Nuclear Reactors (SMR) </a:t>
            </a:r>
          </a:p>
        </p:txBody>
      </p:sp>
      <p:sp>
        <p:nvSpPr>
          <p:cNvPr id="3" name="Content Placeholder 2">
            <a:extLst>
              <a:ext uri="{FF2B5EF4-FFF2-40B4-BE49-F238E27FC236}">
                <a16:creationId xmlns:a16="http://schemas.microsoft.com/office/drawing/2014/main" id="{9D3F053E-B888-F83A-D310-30C770A7007D}"/>
              </a:ext>
            </a:extLst>
          </p:cNvPr>
          <p:cNvSpPr>
            <a:spLocks noGrp="1"/>
          </p:cNvSpPr>
          <p:nvPr>
            <p:ph idx="1"/>
          </p:nvPr>
        </p:nvSpPr>
        <p:spPr>
          <a:xfrm>
            <a:off x="247186" y="2062976"/>
            <a:ext cx="3064727" cy="4594302"/>
          </a:xfrm>
        </p:spPr>
        <p:txBody>
          <a:bodyPr>
            <a:normAutofit fontScale="92500" lnSpcReduction="10000"/>
          </a:bodyPr>
          <a:lstStyle/>
          <a:p>
            <a:r>
              <a:rPr lang="en-US" dirty="0">
                <a:solidFill>
                  <a:srgbClr val="00647A"/>
                </a:solidFill>
              </a:rPr>
              <a:t>Terra Power’s Natrium Plant</a:t>
            </a:r>
          </a:p>
          <a:p>
            <a:r>
              <a:rPr lang="en-US" dirty="0">
                <a:solidFill>
                  <a:srgbClr val="00647A"/>
                </a:solidFill>
              </a:rPr>
              <a:t>Wyoming prototype</a:t>
            </a:r>
          </a:p>
          <a:p>
            <a:r>
              <a:rPr lang="en-US" dirty="0">
                <a:solidFill>
                  <a:srgbClr val="00647A"/>
                </a:solidFill>
              </a:rPr>
              <a:t>Sits atop a salt dome used for cooling</a:t>
            </a:r>
          </a:p>
          <a:p>
            <a:r>
              <a:rPr lang="en-US" dirty="0">
                <a:solidFill>
                  <a:srgbClr val="00647A"/>
                </a:solidFill>
              </a:rPr>
              <a:t>Stores heat as molten salt</a:t>
            </a:r>
          </a:p>
          <a:p>
            <a:r>
              <a:rPr lang="en-US" dirty="0">
                <a:solidFill>
                  <a:srgbClr val="00647A"/>
                </a:solidFill>
              </a:rPr>
              <a:t>Create additional steam from stored heat</a:t>
            </a:r>
          </a:p>
        </p:txBody>
      </p:sp>
      <p:pic>
        <p:nvPicPr>
          <p:cNvPr id="4" name="Picture 3">
            <a:extLst>
              <a:ext uri="{FF2B5EF4-FFF2-40B4-BE49-F238E27FC236}">
                <a16:creationId xmlns:a16="http://schemas.microsoft.com/office/drawing/2014/main" id="{A720AB5B-9730-8BC6-D931-6660F89642ED}"/>
              </a:ext>
            </a:extLst>
          </p:cNvPr>
          <p:cNvPicPr>
            <a:picLocks noChangeAspect="1"/>
          </p:cNvPicPr>
          <p:nvPr/>
        </p:nvPicPr>
        <p:blipFill>
          <a:blip r:embed="rId2"/>
          <a:stretch>
            <a:fillRect/>
          </a:stretch>
        </p:blipFill>
        <p:spPr>
          <a:xfrm>
            <a:off x="3479083" y="2317230"/>
            <a:ext cx="4245617" cy="3749033"/>
          </a:xfrm>
          <a:prstGeom prst="rect">
            <a:avLst/>
          </a:prstGeom>
        </p:spPr>
      </p:pic>
      <p:pic>
        <p:nvPicPr>
          <p:cNvPr id="5" name="Picture 4">
            <a:extLst>
              <a:ext uri="{FF2B5EF4-FFF2-40B4-BE49-F238E27FC236}">
                <a16:creationId xmlns:a16="http://schemas.microsoft.com/office/drawing/2014/main" id="{D7AF5C22-F26B-DADB-3492-8C5294C89157}"/>
              </a:ext>
            </a:extLst>
          </p:cNvPr>
          <p:cNvPicPr>
            <a:picLocks noChangeAspect="1"/>
          </p:cNvPicPr>
          <p:nvPr/>
        </p:nvPicPr>
        <p:blipFill>
          <a:blip r:embed="rId3"/>
          <a:stretch>
            <a:fillRect/>
          </a:stretch>
        </p:blipFill>
        <p:spPr>
          <a:xfrm>
            <a:off x="7891870" y="2317229"/>
            <a:ext cx="4212701" cy="3749033"/>
          </a:xfrm>
          <a:prstGeom prst="rect">
            <a:avLst/>
          </a:prstGeom>
        </p:spPr>
      </p:pic>
    </p:spTree>
    <p:extLst>
      <p:ext uri="{BB962C8B-B14F-4D97-AF65-F5344CB8AC3E}">
        <p14:creationId xmlns:p14="http://schemas.microsoft.com/office/powerpoint/2010/main" val="1251478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8285-C95B-33F6-4D61-17F15795B076}"/>
              </a:ext>
            </a:extLst>
          </p:cNvPr>
          <p:cNvSpPr>
            <a:spLocks noGrp="1"/>
          </p:cNvSpPr>
          <p:nvPr>
            <p:ph type="title"/>
          </p:nvPr>
        </p:nvSpPr>
        <p:spPr>
          <a:xfrm>
            <a:off x="838200" y="754856"/>
            <a:ext cx="10515600" cy="776288"/>
          </a:xfrm>
        </p:spPr>
        <p:txBody>
          <a:bodyPr/>
          <a:lstStyle/>
          <a:p>
            <a:r>
              <a:rPr lang="en-US" dirty="0"/>
              <a:t>Key Issues Remain </a:t>
            </a:r>
          </a:p>
        </p:txBody>
      </p:sp>
      <p:sp>
        <p:nvSpPr>
          <p:cNvPr id="3" name="Content Placeholder 2">
            <a:extLst>
              <a:ext uri="{FF2B5EF4-FFF2-40B4-BE49-F238E27FC236}">
                <a16:creationId xmlns:a16="http://schemas.microsoft.com/office/drawing/2014/main" id="{34EAB729-8CC3-FFE0-EC98-C6BA00EE940F}"/>
              </a:ext>
            </a:extLst>
          </p:cNvPr>
          <p:cNvSpPr>
            <a:spLocks noGrp="1"/>
          </p:cNvSpPr>
          <p:nvPr>
            <p:ph idx="1"/>
          </p:nvPr>
        </p:nvSpPr>
        <p:spPr>
          <a:xfrm>
            <a:off x="838200" y="1706137"/>
            <a:ext cx="10515600" cy="4650058"/>
          </a:xfrm>
        </p:spPr>
        <p:txBody>
          <a:bodyPr>
            <a:normAutofit fontScale="92500" lnSpcReduction="10000"/>
          </a:bodyPr>
          <a:lstStyle/>
          <a:p>
            <a:r>
              <a:rPr lang="en-US" dirty="0">
                <a:solidFill>
                  <a:srgbClr val="00647A"/>
                </a:solidFill>
              </a:rPr>
              <a:t>Transition to hydrogen as main source of heat energy will be decades long.</a:t>
            </a:r>
          </a:p>
          <a:p>
            <a:r>
              <a:rPr lang="en-US" dirty="0">
                <a:solidFill>
                  <a:srgbClr val="00647A"/>
                </a:solidFill>
              </a:rPr>
              <a:t>Increased power demand for electrolyzers</a:t>
            </a:r>
          </a:p>
          <a:p>
            <a:r>
              <a:rPr lang="en-US" dirty="0">
                <a:solidFill>
                  <a:srgbClr val="00647A"/>
                </a:solidFill>
              </a:rPr>
              <a:t>CCS/CCUS will rapidly expand over the next decade. </a:t>
            </a:r>
          </a:p>
          <a:p>
            <a:pPr lvl="1"/>
            <a:r>
              <a:rPr lang="en-US" dirty="0">
                <a:solidFill>
                  <a:srgbClr val="00647A"/>
                </a:solidFill>
              </a:rPr>
              <a:t>“Class 6” wells and “primacy”</a:t>
            </a:r>
          </a:p>
          <a:p>
            <a:r>
              <a:rPr lang="en-US" dirty="0">
                <a:solidFill>
                  <a:srgbClr val="00647A"/>
                </a:solidFill>
              </a:rPr>
              <a:t>Opposition to CO₂ &amp; H₂ pipelines</a:t>
            </a:r>
          </a:p>
          <a:p>
            <a:pPr lvl="1"/>
            <a:r>
              <a:rPr lang="en-US" dirty="0">
                <a:solidFill>
                  <a:srgbClr val="00647A"/>
                </a:solidFill>
              </a:rPr>
              <a:t>NIMBY/NOPE/BANANA</a:t>
            </a:r>
          </a:p>
          <a:p>
            <a:r>
              <a:rPr lang="en-US" dirty="0">
                <a:solidFill>
                  <a:srgbClr val="00647A"/>
                </a:solidFill>
              </a:rPr>
              <a:t>Critical minerals for batteries</a:t>
            </a:r>
          </a:p>
          <a:p>
            <a:pPr lvl="1"/>
            <a:r>
              <a:rPr lang="en-US" dirty="0">
                <a:solidFill>
                  <a:srgbClr val="00647A"/>
                </a:solidFill>
              </a:rPr>
              <a:t>Cobalt, lithium, nickel</a:t>
            </a:r>
          </a:p>
          <a:p>
            <a:r>
              <a:rPr lang="en-US" dirty="0">
                <a:solidFill>
                  <a:srgbClr val="00647A"/>
                </a:solidFill>
              </a:rPr>
              <a:t>China – No. 1 global lithium miner</a:t>
            </a:r>
          </a:p>
          <a:p>
            <a:r>
              <a:rPr lang="en-US" dirty="0">
                <a:solidFill>
                  <a:srgbClr val="00647A"/>
                </a:solidFill>
              </a:rPr>
              <a:t>Need “liquid” &amp; “solid state” battery construction</a:t>
            </a:r>
          </a:p>
        </p:txBody>
      </p:sp>
    </p:spTree>
    <p:extLst>
      <p:ext uri="{BB962C8B-B14F-4D97-AF65-F5344CB8AC3E}">
        <p14:creationId xmlns:p14="http://schemas.microsoft.com/office/powerpoint/2010/main" val="2828678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A40C-C41B-7A37-5F23-3E06EE1BC58F}"/>
              </a:ext>
            </a:extLst>
          </p:cNvPr>
          <p:cNvSpPr>
            <a:spLocks noGrp="1"/>
          </p:cNvSpPr>
          <p:nvPr>
            <p:ph type="title"/>
          </p:nvPr>
        </p:nvSpPr>
        <p:spPr>
          <a:xfrm>
            <a:off x="838200" y="2096430"/>
            <a:ext cx="10515600" cy="2097707"/>
          </a:xfrm>
        </p:spPr>
        <p:txBody>
          <a:bodyPr/>
          <a:lstStyle/>
          <a:p>
            <a:pPr algn="ctr"/>
            <a:r>
              <a:rPr lang="en-US" dirty="0"/>
              <a:t>Thank you! </a:t>
            </a:r>
          </a:p>
        </p:txBody>
      </p:sp>
    </p:spTree>
    <p:extLst>
      <p:ext uri="{BB962C8B-B14F-4D97-AF65-F5344CB8AC3E}">
        <p14:creationId xmlns:p14="http://schemas.microsoft.com/office/powerpoint/2010/main" val="405440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p:txBody>
          <a:bodyPr/>
          <a:lstStyle/>
          <a:p>
            <a:r>
              <a:rPr lang="en-US" dirty="0"/>
              <a:t>A transition </a:t>
            </a:r>
            <a:r>
              <a:rPr lang="en-US" i="1" dirty="0"/>
              <a:t>delayed…</a:t>
            </a:r>
            <a:r>
              <a:rPr lang="en-US" dirty="0"/>
              <a:t>?</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2177143"/>
            <a:ext cx="10515600" cy="3872783"/>
          </a:xfrm>
        </p:spPr>
        <p:txBody>
          <a:bodyPr/>
          <a:lstStyle/>
          <a:p>
            <a:r>
              <a:rPr lang="en-US" sz="3200" dirty="0">
                <a:solidFill>
                  <a:srgbClr val="00647A"/>
                </a:solidFill>
              </a:rPr>
              <a:t>Summer of 2021 – Global Record Heat</a:t>
            </a:r>
          </a:p>
          <a:p>
            <a:pPr lvl="1"/>
            <a:r>
              <a:rPr lang="en-US" sz="2800" dirty="0">
                <a:solidFill>
                  <a:srgbClr val="00647A"/>
                </a:solidFill>
              </a:rPr>
              <a:t>UK – Failure of North Sea Wind Generators </a:t>
            </a:r>
          </a:p>
          <a:p>
            <a:pPr lvl="2"/>
            <a:r>
              <a:rPr lang="en-US" dirty="0">
                <a:solidFill>
                  <a:srgbClr val="00647A"/>
                </a:solidFill>
              </a:rPr>
              <a:t>Heavy reliance on imported LNG and gasoil</a:t>
            </a:r>
          </a:p>
          <a:p>
            <a:pPr lvl="1"/>
            <a:r>
              <a:rPr lang="en-US" sz="2800" dirty="0">
                <a:solidFill>
                  <a:srgbClr val="00647A"/>
                </a:solidFill>
              </a:rPr>
              <a:t>China/Asia/India</a:t>
            </a:r>
          </a:p>
          <a:p>
            <a:pPr lvl="2"/>
            <a:r>
              <a:rPr lang="en-US" dirty="0">
                <a:solidFill>
                  <a:srgbClr val="00647A"/>
                </a:solidFill>
              </a:rPr>
              <a:t>Increased coal usage</a:t>
            </a:r>
          </a:p>
          <a:p>
            <a:pPr lvl="2"/>
            <a:r>
              <a:rPr lang="en-US" dirty="0">
                <a:solidFill>
                  <a:srgbClr val="00647A"/>
                </a:solidFill>
              </a:rPr>
              <a:t>Reliance on LNG imports</a:t>
            </a:r>
          </a:p>
          <a:p>
            <a:pPr lvl="1"/>
            <a:r>
              <a:rPr lang="en-US" sz="2800" dirty="0">
                <a:solidFill>
                  <a:srgbClr val="00647A"/>
                </a:solidFill>
              </a:rPr>
              <a:t>California</a:t>
            </a:r>
          </a:p>
          <a:p>
            <a:pPr lvl="2"/>
            <a:r>
              <a:rPr lang="en-US" dirty="0">
                <a:solidFill>
                  <a:srgbClr val="00647A"/>
                </a:solidFill>
              </a:rPr>
              <a:t>Low hydropower availability – “snowpack” issue</a:t>
            </a:r>
          </a:p>
          <a:p>
            <a:pPr lvl="2"/>
            <a:r>
              <a:rPr lang="en-US" dirty="0">
                <a:solidFill>
                  <a:srgbClr val="00647A"/>
                </a:solidFill>
              </a:rPr>
              <a:t>Import fossil-fueled power</a:t>
            </a:r>
          </a:p>
          <a:p>
            <a:endParaRPr lang="en-US" dirty="0"/>
          </a:p>
        </p:txBody>
      </p:sp>
    </p:spTree>
    <p:extLst>
      <p:ext uri="{BB962C8B-B14F-4D97-AF65-F5344CB8AC3E}">
        <p14:creationId xmlns:p14="http://schemas.microsoft.com/office/powerpoint/2010/main" val="162922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p:txBody>
          <a:bodyPr/>
          <a:lstStyle/>
          <a:p>
            <a:r>
              <a:rPr lang="en-US" dirty="0"/>
              <a:t>A transition </a:t>
            </a:r>
            <a:r>
              <a:rPr lang="en-US" i="1" dirty="0"/>
              <a:t>delayed…</a:t>
            </a:r>
            <a:r>
              <a:rPr lang="en-US" dirty="0"/>
              <a:t>?</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2177143"/>
            <a:ext cx="10515600" cy="3808987"/>
          </a:xfrm>
        </p:spPr>
        <p:txBody>
          <a:bodyPr/>
          <a:lstStyle/>
          <a:p>
            <a:r>
              <a:rPr lang="en-US" sz="3200" dirty="0">
                <a:solidFill>
                  <a:srgbClr val="00647A"/>
                </a:solidFill>
              </a:rPr>
              <a:t>February 2022 – Russian Invasion of Ukraine</a:t>
            </a:r>
          </a:p>
          <a:p>
            <a:pPr lvl="1"/>
            <a:r>
              <a:rPr lang="en-US" sz="2800" dirty="0">
                <a:solidFill>
                  <a:srgbClr val="00647A"/>
                </a:solidFill>
              </a:rPr>
              <a:t>Boycott/interruption of Ural exports? (3.0 million Bbld.)</a:t>
            </a:r>
          </a:p>
          <a:p>
            <a:pPr lvl="1"/>
            <a:r>
              <a:rPr lang="en-US" sz="2800" dirty="0">
                <a:solidFill>
                  <a:srgbClr val="00647A"/>
                </a:solidFill>
              </a:rPr>
              <a:t>Skyrocketing global oil prices/gasoline prices</a:t>
            </a:r>
          </a:p>
          <a:p>
            <a:pPr lvl="1"/>
            <a:r>
              <a:rPr lang="en-US" sz="2800" dirty="0">
                <a:solidFill>
                  <a:srgbClr val="00647A"/>
                </a:solidFill>
              </a:rPr>
              <a:t>EU/UK attempting to wean off Russian energy</a:t>
            </a:r>
          </a:p>
          <a:p>
            <a:pPr lvl="2"/>
            <a:r>
              <a:rPr lang="en-US" sz="2400" dirty="0">
                <a:solidFill>
                  <a:srgbClr val="00647A"/>
                </a:solidFill>
              </a:rPr>
              <a:t>Global LNG prices spike</a:t>
            </a:r>
          </a:p>
          <a:p>
            <a:pPr lvl="1"/>
            <a:r>
              <a:rPr lang="en-US" sz="2800" dirty="0">
                <a:solidFill>
                  <a:srgbClr val="00647A"/>
                </a:solidFill>
              </a:rPr>
              <a:t>France rethinks nuclear energy</a:t>
            </a:r>
          </a:p>
          <a:p>
            <a:pPr lvl="2"/>
            <a:r>
              <a:rPr lang="en-US" sz="2400" dirty="0">
                <a:solidFill>
                  <a:srgbClr val="00647A"/>
                </a:solidFill>
              </a:rPr>
              <a:t>Plans (12) new plants in the coming decades</a:t>
            </a:r>
          </a:p>
          <a:p>
            <a:pPr lvl="1"/>
            <a:r>
              <a:rPr lang="en-US" sz="2800" i="1" dirty="0">
                <a:solidFill>
                  <a:srgbClr val="00647A"/>
                </a:solidFill>
              </a:rPr>
              <a:t>Energy security becomes paramount</a:t>
            </a:r>
          </a:p>
          <a:p>
            <a:endParaRPr lang="en-US" dirty="0"/>
          </a:p>
        </p:txBody>
      </p:sp>
    </p:spTree>
    <p:extLst>
      <p:ext uri="{BB962C8B-B14F-4D97-AF65-F5344CB8AC3E}">
        <p14:creationId xmlns:p14="http://schemas.microsoft.com/office/powerpoint/2010/main" val="987576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TotalTime>
  <Words>2391</Words>
  <Application>Microsoft Office PowerPoint</Application>
  <PresentationFormat>Widescreen</PresentationFormat>
  <Paragraphs>350</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The Technologies of Transition</vt:lpstr>
      <vt:lpstr>PowerPoint Presentation</vt:lpstr>
      <vt:lpstr>PowerPoint Presentation</vt:lpstr>
      <vt:lpstr>What “Transition”? </vt:lpstr>
      <vt:lpstr>Why a transition? (from fossil fuels)</vt:lpstr>
      <vt:lpstr>A transition delayed…?</vt:lpstr>
      <vt:lpstr>A transition delayed…?</vt:lpstr>
      <vt:lpstr>A transition delayed…?</vt:lpstr>
      <vt:lpstr> Natural Gas Futures Prices - Russia/Ukraine  </vt:lpstr>
      <vt:lpstr>Dutch Title Transfer Facility (TTF)</vt:lpstr>
      <vt:lpstr>Henry Hub Natural Gas </vt:lpstr>
      <vt:lpstr>PowerPoint Presentation</vt:lpstr>
      <vt:lpstr>PowerPoint Presentation</vt:lpstr>
      <vt:lpstr>PowerPoint Presentation</vt:lpstr>
      <vt:lpstr>PowerPoint Presentation</vt:lpstr>
      <vt:lpstr>A transition delayed…?</vt:lpstr>
      <vt:lpstr>A transition delayed…?</vt:lpstr>
      <vt:lpstr>A transition including fossil fuels…..?</vt:lpstr>
      <vt:lpstr>A transition including fossil fuels…..?</vt:lpstr>
      <vt:lpstr>A transition including fossil fuels…..?</vt:lpstr>
      <vt:lpstr>A transition including fossil fuels…..?</vt:lpstr>
      <vt:lpstr>Direct Atmospheric Capture – CO2</vt:lpstr>
      <vt:lpstr>Carbon Capture &amp; Sequestration (CCS)</vt:lpstr>
      <vt:lpstr>Alternative &amp; Renewable Energy</vt:lpstr>
      <vt:lpstr>Alternative &amp; Renewable Energy</vt:lpstr>
      <vt:lpstr>Energy transition or addition….?</vt:lpstr>
      <vt:lpstr>Solar &amp; Wind to Supply 33% of Global Power by 2030 - RMI</vt:lpstr>
      <vt:lpstr>Planned Utility-Scale Generation</vt:lpstr>
      <vt:lpstr>Energy transition or addition….?</vt:lpstr>
      <vt:lpstr>Energy transition or addition….?</vt:lpstr>
      <vt:lpstr>A transition accelerated? </vt:lpstr>
      <vt:lpstr>Solar Power Generation</vt:lpstr>
      <vt:lpstr>Solar Power Photo-voltaic generation (PV)</vt:lpstr>
      <vt:lpstr>Solar Power in Texas - 2024 Solar Eclipse</vt:lpstr>
      <vt:lpstr>Residential Solar PV - Distributed Generation</vt:lpstr>
      <vt:lpstr>“Virtual” Power Plants (VPPs) </vt:lpstr>
      <vt:lpstr>Floating Solar PV</vt:lpstr>
      <vt:lpstr>Solar Power - Steam generation</vt:lpstr>
      <vt:lpstr>Concentrated Solar</vt:lpstr>
      <vt:lpstr>Wind Power</vt:lpstr>
      <vt:lpstr>Wind Turbine Generation </vt:lpstr>
      <vt:lpstr>“Tornado Alley”</vt:lpstr>
      <vt:lpstr>US Offshore Wind Block Island, RI</vt:lpstr>
      <vt:lpstr>Ocean Wind 1 Project</vt:lpstr>
      <vt:lpstr>New York State Offshore Wind Projects</vt:lpstr>
      <vt:lpstr>Tidal/Current Power</vt:lpstr>
      <vt:lpstr>Tidal Power</vt:lpstr>
      <vt:lpstr>Ocean Thermal Energy Conversion (OTEC)</vt:lpstr>
      <vt:lpstr>Geothermal Energy</vt:lpstr>
      <vt:lpstr>Geothermal Resources</vt:lpstr>
      <vt:lpstr>Geothermal Power Generation</vt:lpstr>
      <vt:lpstr>Geothermal in South Texas’ Eagle Ford</vt:lpstr>
      <vt:lpstr>Geothermal in Oklahoma</vt:lpstr>
      <vt:lpstr>Hydro Power</vt:lpstr>
      <vt:lpstr>“Non-Powered” Dams (NPDs)</vt:lpstr>
      <vt:lpstr>Pumped Storage</vt:lpstr>
      <vt:lpstr>Oklahoma Pumped Storage Facility</vt:lpstr>
      <vt:lpstr>Biomass Heat Energy</vt:lpstr>
      <vt:lpstr>BP Invests in Waste-to-Fuel Company</vt:lpstr>
      <vt:lpstr>Hydrogen (H₂) </vt:lpstr>
      <vt:lpstr>Hydrogen Hubs</vt:lpstr>
      <vt:lpstr>Fuel Cell Cars &amp; Trucks</vt:lpstr>
      <vt:lpstr>Hydrogen Planes &amp; Trains</vt:lpstr>
      <vt:lpstr>Supply &amp; Demand for EV Battery Materials</vt:lpstr>
      <vt:lpstr>Toyota Develops 745- mile range solid state battery</vt:lpstr>
      <vt:lpstr>Graphene Batteries</vt:lpstr>
      <vt:lpstr>EV Batteries – Advances in Charging</vt:lpstr>
      <vt:lpstr>EV Batteries – Advances in Charging</vt:lpstr>
      <vt:lpstr>Utility-Scale Battery Storage</vt:lpstr>
      <vt:lpstr>Small Modular Nuclear Reactors (SMR)</vt:lpstr>
      <vt:lpstr>Small Modular Nuclear Reactors (SMR) </vt:lpstr>
      <vt:lpstr>Key Issues Remain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Tinsley</dc:creator>
  <cp:lastModifiedBy>Okie Yank</cp:lastModifiedBy>
  <cp:revision>27</cp:revision>
  <dcterms:created xsi:type="dcterms:W3CDTF">2019-03-20T15:18:22Z</dcterms:created>
  <dcterms:modified xsi:type="dcterms:W3CDTF">2024-06-13T20:25:54Z</dcterms:modified>
</cp:coreProperties>
</file>