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07" r:id="rId4"/>
    <p:sldId id="258" r:id="rId5"/>
    <p:sldId id="300"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1" r:id="rId48"/>
    <p:sldId id="302" r:id="rId49"/>
    <p:sldId id="303" r:id="rId50"/>
    <p:sldId id="304" r:id="rId51"/>
    <p:sldId id="305" r:id="rId52"/>
    <p:sldId id="306"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818C"/>
    <a:srgbClr val="00647A"/>
    <a:srgbClr val="7FD0DD"/>
    <a:srgbClr val="B7D539"/>
    <a:srgbClr val="194B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3" autoAdjust="0"/>
    <p:restoredTop sz="94694"/>
  </p:normalViewPr>
  <p:slideViewPr>
    <p:cSldViewPr snapToGrid="0" snapToObjects="1">
      <p:cViewPr varScale="1">
        <p:scale>
          <a:sx n="106" d="100"/>
          <a:sy n="106" d="100"/>
        </p:scale>
        <p:origin x="9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97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ABBA-FA8D-C746-9034-476B11FD4384}"/>
              </a:ext>
            </a:extLst>
          </p:cNvPr>
          <p:cNvSpPr>
            <a:spLocks noGrp="1"/>
          </p:cNvSpPr>
          <p:nvPr>
            <p:ph type="ctrTitle" hasCustomPrompt="1"/>
          </p:nvPr>
        </p:nvSpPr>
        <p:spPr>
          <a:xfrm>
            <a:off x="1523999" y="1131169"/>
            <a:ext cx="9144000" cy="621770"/>
          </a:xfrm>
        </p:spPr>
        <p:txBody>
          <a:bodyPr anchor="t">
            <a:normAutofit/>
          </a:bodyPr>
          <a:lstStyle>
            <a:lvl1pPr algn="ctr">
              <a:defRPr sz="4400" b="1">
                <a:solidFill>
                  <a:srgbClr val="00647A"/>
                </a:solidFill>
              </a:defRPr>
            </a:lvl1pPr>
          </a:lstStyle>
          <a:p>
            <a:r>
              <a:rPr lang="en-US" dirty="0"/>
              <a:t>PRESENTATION TITLE</a:t>
            </a:r>
          </a:p>
        </p:txBody>
      </p:sp>
      <p:sp>
        <p:nvSpPr>
          <p:cNvPr id="3" name="Subtitle 2">
            <a:extLst>
              <a:ext uri="{FF2B5EF4-FFF2-40B4-BE49-F238E27FC236}">
                <a16:creationId xmlns:a16="http://schemas.microsoft.com/office/drawing/2014/main" id="{76898F4F-5AB1-FC44-85CC-1BE638D460B9}"/>
              </a:ext>
            </a:extLst>
          </p:cNvPr>
          <p:cNvSpPr>
            <a:spLocks noGrp="1"/>
          </p:cNvSpPr>
          <p:nvPr>
            <p:ph type="subTitle" idx="1" hasCustomPrompt="1"/>
          </p:nvPr>
        </p:nvSpPr>
        <p:spPr>
          <a:xfrm>
            <a:off x="1523999" y="1884078"/>
            <a:ext cx="9144000" cy="494620"/>
          </a:xfrm>
        </p:spPr>
        <p:txBody>
          <a:bodyPr anchor="ctr"/>
          <a:lstStyle>
            <a:lvl1pPr marL="0" indent="0" algn="ctr">
              <a:buNone/>
              <a:defRPr sz="2400" b="1" i="1">
                <a:solidFill>
                  <a:srgbClr val="00647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(optional)</a:t>
            </a:r>
          </a:p>
        </p:txBody>
      </p:sp>
      <p:sp>
        <p:nvSpPr>
          <p:cNvPr id="14" name="Content Placeholder 13">
            <a:extLst>
              <a:ext uri="{FF2B5EF4-FFF2-40B4-BE49-F238E27FC236}">
                <a16:creationId xmlns:a16="http://schemas.microsoft.com/office/drawing/2014/main" id="{63900370-DD1D-474F-8460-8048B620CB0C}"/>
              </a:ext>
            </a:extLst>
          </p:cNvPr>
          <p:cNvSpPr>
            <a:spLocks noGrp="1"/>
          </p:cNvSpPr>
          <p:nvPr>
            <p:ph sz="quarter" idx="10" hasCustomPrompt="1"/>
          </p:nvPr>
        </p:nvSpPr>
        <p:spPr>
          <a:xfrm>
            <a:off x="1523999" y="2509838"/>
            <a:ext cx="9144000" cy="1371600"/>
          </a:xfrm>
        </p:spPr>
        <p:txBody>
          <a:bodyPr/>
          <a:lstStyle>
            <a:lvl1pPr marL="0" indent="0" algn="ctr">
              <a:buNone/>
              <a:defRPr>
                <a:solidFill>
                  <a:srgbClr val="00647A"/>
                </a:solidFill>
              </a:defRPr>
            </a:lvl1pPr>
          </a:lstStyle>
          <a:p>
            <a:pPr lvl="0"/>
            <a:r>
              <a:rPr lang="en-US" dirty="0"/>
              <a:t>Presenter Name</a:t>
            </a:r>
            <a:br>
              <a:rPr lang="en-US" dirty="0"/>
            </a:br>
            <a:r>
              <a:rPr lang="en-US" dirty="0"/>
              <a:t>Title | Company</a:t>
            </a:r>
          </a:p>
        </p:txBody>
      </p:sp>
    </p:spTree>
    <p:extLst>
      <p:ext uri="{BB962C8B-B14F-4D97-AF65-F5344CB8AC3E}">
        <p14:creationId xmlns:p14="http://schemas.microsoft.com/office/powerpoint/2010/main" val="1414544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86782-1A3C-2349-8F2D-D51CB9BC7EAB}"/>
              </a:ext>
            </a:extLst>
          </p:cNvPr>
          <p:cNvSpPr>
            <a:spLocks noGrp="1"/>
          </p:cNvSpPr>
          <p:nvPr>
            <p:ph type="title" hasCustomPrompt="1"/>
          </p:nvPr>
        </p:nvSpPr>
        <p:spPr>
          <a:xfrm>
            <a:off x="838200" y="1143000"/>
            <a:ext cx="10515600" cy="776288"/>
          </a:xfrm>
        </p:spPr>
        <p:txBody>
          <a:bodyPr/>
          <a:lstStyle>
            <a:lvl1pPr>
              <a:defRPr b="1">
                <a:solidFill>
                  <a:srgbClr val="00647A"/>
                </a:solidFill>
              </a:defRPr>
            </a:lvl1pPr>
          </a:lstStyle>
          <a:p>
            <a:r>
              <a:rPr lang="en-US" dirty="0"/>
              <a:t>Slide Title</a:t>
            </a:r>
          </a:p>
        </p:txBody>
      </p:sp>
      <p:sp>
        <p:nvSpPr>
          <p:cNvPr id="3" name="Content Placeholder 2">
            <a:extLst>
              <a:ext uri="{FF2B5EF4-FFF2-40B4-BE49-F238E27FC236}">
                <a16:creationId xmlns:a16="http://schemas.microsoft.com/office/drawing/2014/main" id="{97EB2CCB-5D84-3D42-BC64-38EE216B3A68}"/>
              </a:ext>
            </a:extLst>
          </p:cNvPr>
          <p:cNvSpPr>
            <a:spLocks noGrp="1"/>
          </p:cNvSpPr>
          <p:nvPr>
            <p:ph idx="1" hasCustomPrompt="1"/>
          </p:nvPr>
        </p:nvSpPr>
        <p:spPr>
          <a:xfrm>
            <a:off x="838200" y="2177143"/>
            <a:ext cx="10515600" cy="3537857"/>
          </a:xfrm>
        </p:spPr>
        <p:txBody>
          <a:bodyPr/>
          <a:lstStyle>
            <a:lvl1pPr>
              <a:defRPr>
                <a:solidFill>
                  <a:srgbClr val="78818C"/>
                </a:solidFill>
              </a:defRPr>
            </a:lvl1pPr>
          </a:lstStyle>
          <a:p>
            <a:pPr lvl="0"/>
            <a:r>
              <a:rPr lang="en-US" dirty="0"/>
              <a:t>Slide Content</a:t>
            </a:r>
          </a:p>
        </p:txBody>
      </p:sp>
    </p:spTree>
    <p:extLst>
      <p:ext uri="{BB962C8B-B14F-4D97-AF65-F5344CB8AC3E}">
        <p14:creationId xmlns:p14="http://schemas.microsoft.com/office/powerpoint/2010/main" val="32069660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B4A1D-A322-5941-A723-1D78D096A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D78F0E-F9FF-EB45-968A-6056884AE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46015-5125-DC49-98A8-EC2DDDD46C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A8C448-1CA0-EA4A-9AFD-15AAF28F29D7}" type="datetimeFigureOut">
              <a:rPr lang="en-US" smtClean="0"/>
              <a:t>6/12/2024</a:t>
            </a:fld>
            <a:endParaRPr lang="en-US"/>
          </a:p>
        </p:txBody>
      </p:sp>
      <p:sp>
        <p:nvSpPr>
          <p:cNvPr id="5" name="Footer Placeholder 4">
            <a:extLst>
              <a:ext uri="{FF2B5EF4-FFF2-40B4-BE49-F238E27FC236}">
                <a16:creationId xmlns:a16="http://schemas.microsoft.com/office/drawing/2014/main" id="{44B9A536-5B53-9C4B-8D64-C34D7A979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823A83-500C-104E-8D10-2D501ED0C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D521-6BD4-D040-8BC5-7F98C2A52842}" type="slidenum">
              <a:rPr lang="en-US" smtClean="0"/>
              <a:t>‹#›</a:t>
            </a:fld>
            <a:endParaRPr lang="en-US"/>
          </a:p>
        </p:txBody>
      </p:sp>
    </p:spTree>
    <p:extLst>
      <p:ext uri="{BB962C8B-B14F-4D97-AF65-F5344CB8AC3E}">
        <p14:creationId xmlns:p14="http://schemas.microsoft.com/office/powerpoint/2010/main" val="1560982595"/>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adviserinfo.sec.gov/"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686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160816" y="5863590"/>
            <a:ext cx="8246423" cy="316674"/>
          </a:xfrm>
        </p:spPr>
        <p:txBody>
          <a:bodyPr>
            <a:normAutofit/>
          </a:bodyPr>
          <a:lstStyle/>
          <a:p>
            <a:pPr marL="0" indent="0">
              <a:buNone/>
            </a:pPr>
            <a:r>
              <a:rPr lang="en-US" sz="1200" dirty="0"/>
              <a:t>Source: U.S. Census Bureau; Dated: May 1, 2024</a:t>
            </a:r>
          </a:p>
        </p:txBody>
      </p:sp>
      <p:pic>
        <p:nvPicPr>
          <p:cNvPr id="4" name="Picture 3" descr="A map of the united states&#10;&#10;Description automatically generated">
            <a:extLst>
              <a:ext uri="{FF2B5EF4-FFF2-40B4-BE49-F238E27FC236}">
                <a16:creationId xmlns:a16="http://schemas.microsoft.com/office/drawing/2014/main" id="{474497E0-D02E-0661-77E5-F642B42C760C}"/>
              </a:ext>
            </a:extLst>
          </p:cNvPr>
          <p:cNvPicPr>
            <a:picLocks noChangeAspect="1"/>
          </p:cNvPicPr>
          <p:nvPr/>
        </p:nvPicPr>
        <p:blipFill>
          <a:blip r:embed="rId2"/>
          <a:stretch>
            <a:fillRect/>
          </a:stretch>
        </p:blipFill>
        <p:spPr>
          <a:xfrm>
            <a:off x="3519549" y="710688"/>
            <a:ext cx="5152902" cy="5152902"/>
          </a:xfrm>
          <a:prstGeom prst="rect">
            <a:avLst/>
          </a:prstGeom>
          <a:ln w="3175">
            <a:solidFill>
              <a:schemeClr val="tx1"/>
            </a:solidFill>
          </a:ln>
        </p:spPr>
      </p:pic>
    </p:spTree>
    <p:extLst>
      <p:ext uri="{BB962C8B-B14F-4D97-AF65-F5344CB8AC3E}">
        <p14:creationId xmlns:p14="http://schemas.microsoft.com/office/powerpoint/2010/main" val="1886486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680668" y="5863589"/>
            <a:ext cx="4588825" cy="549086"/>
          </a:xfrm>
        </p:spPr>
        <p:txBody>
          <a:bodyPr>
            <a:normAutofit/>
          </a:bodyPr>
          <a:lstStyle/>
          <a:p>
            <a:pPr marL="0" indent="0" algn="r">
              <a:buNone/>
            </a:pPr>
            <a:r>
              <a:rPr lang="en-US" sz="1200" dirty="0"/>
              <a:t>Source: US Census Bureau, U.S. Internal Revenue Service; Dated: July 24, 2023</a:t>
            </a:r>
          </a:p>
        </p:txBody>
      </p:sp>
      <p:pic>
        <p:nvPicPr>
          <p:cNvPr id="6146" name="Picture 2">
            <a:extLst>
              <a:ext uri="{FF2B5EF4-FFF2-40B4-BE49-F238E27FC236}">
                <a16:creationId xmlns:a16="http://schemas.microsoft.com/office/drawing/2014/main" id="{6411B6E9-B862-272B-5BEE-137B493D96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60" b="7857"/>
          <a:stretch/>
        </p:blipFill>
        <p:spPr bwMode="auto">
          <a:xfrm>
            <a:off x="3922507" y="677737"/>
            <a:ext cx="4346986" cy="518585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4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4472048" y="5872238"/>
            <a:ext cx="8246423" cy="316674"/>
          </a:xfrm>
        </p:spPr>
        <p:txBody>
          <a:bodyPr>
            <a:normAutofit/>
          </a:bodyPr>
          <a:lstStyle/>
          <a:p>
            <a:pPr marL="0" indent="0">
              <a:buNone/>
            </a:pPr>
            <a:r>
              <a:rPr lang="en-US" sz="1200" dirty="0"/>
              <a:t>Source: W. H. Frey, U.S. Census Bureau; Dated: May 1, 2024</a:t>
            </a:r>
          </a:p>
        </p:txBody>
      </p:sp>
      <p:pic>
        <p:nvPicPr>
          <p:cNvPr id="4" name="Picture 3" descr="A graph of growth rate&#10;&#10;Description automatically generated">
            <a:extLst>
              <a:ext uri="{FF2B5EF4-FFF2-40B4-BE49-F238E27FC236}">
                <a16:creationId xmlns:a16="http://schemas.microsoft.com/office/drawing/2014/main" id="{E07C94DC-F2C4-8FF1-597F-B61F22AD994C}"/>
              </a:ext>
            </a:extLst>
          </p:cNvPr>
          <p:cNvPicPr>
            <a:picLocks noChangeAspect="1"/>
          </p:cNvPicPr>
          <p:nvPr/>
        </p:nvPicPr>
        <p:blipFill>
          <a:blip r:embed="rId2"/>
          <a:stretch>
            <a:fillRect/>
          </a:stretch>
        </p:blipFill>
        <p:spPr>
          <a:xfrm>
            <a:off x="3592022" y="827425"/>
            <a:ext cx="5136341" cy="5036164"/>
          </a:xfrm>
          <a:prstGeom prst="rect">
            <a:avLst/>
          </a:prstGeom>
          <a:ln w="3175">
            <a:solidFill>
              <a:schemeClr val="tx1"/>
            </a:solidFill>
          </a:ln>
        </p:spPr>
      </p:pic>
    </p:spTree>
    <p:extLst>
      <p:ext uri="{BB962C8B-B14F-4D97-AF65-F5344CB8AC3E}">
        <p14:creationId xmlns:p14="http://schemas.microsoft.com/office/powerpoint/2010/main" val="1322749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065834" y="5915142"/>
            <a:ext cx="8246423" cy="316674"/>
          </a:xfrm>
        </p:spPr>
        <p:txBody>
          <a:bodyPr>
            <a:normAutofit/>
          </a:bodyPr>
          <a:lstStyle/>
          <a:p>
            <a:pPr marL="0" indent="0">
              <a:buNone/>
            </a:pPr>
            <a:r>
              <a:rPr lang="en-US" sz="1200" dirty="0"/>
              <a:t>Source: </a:t>
            </a:r>
            <a:r>
              <a:rPr lang="en-US" sz="1200" dirty="0" err="1"/>
              <a:t>BofA</a:t>
            </a:r>
            <a:r>
              <a:rPr lang="en-US" sz="1200" dirty="0"/>
              <a:t> Global Research; Dated: February 19, 2024</a:t>
            </a:r>
          </a:p>
        </p:txBody>
      </p:sp>
      <p:pic>
        <p:nvPicPr>
          <p:cNvPr id="4" name="Picture 3" descr="A map of the united states of america&#10;&#10;Description automatically generated">
            <a:extLst>
              <a:ext uri="{FF2B5EF4-FFF2-40B4-BE49-F238E27FC236}">
                <a16:creationId xmlns:a16="http://schemas.microsoft.com/office/drawing/2014/main" id="{F0E2F3FE-CA5F-8024-3842-1C1C44B60D75}"/>
              </a:ext>
            </a:extLst>
          </p:cNvPr>
          <p:cNvPicPr>
            <a:picLocks noChangeAspect="1"/>
          </p:cNvPicPr>
          <p:nvPr/>
        </p:nvPicPr>
        <p:blipFill>
          <a:blip r:embed="rId2"/>
          <a:stretch>
            <a:fillRect/>
          </a:stretch>
        </p:blipFill>
        <p:spPr>
          <a:xfrm>
            <a:off x="3118281" y="677737"/>
            <a:ext cx="5955437" cy="5237405"/>
          </a:xfrm>
          <a:prstGeom prst="rect">
            <a:avLst/>
          </a:prstGeom>
          <a:ln w="3175">
            <a:solidFill>
              <a:schemeClr val="tx1"/>
            </a:solidFill>
          </a:ln>
        </p:spPr>
      </p:pic>
    </p:spTree>
    <p:extLst>
      <p:ext uri="{BB962C8B-B14F-4D97-AF65-F5344CB8AC3E}">
        <p14:creationId xmlns:p14="http://schemas.microsoft.com/office/powerpoint/2010/main" val="2861154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228112" y="5863589"/>
            <a:ext cx="8246423" cy="316674"/>
          </a:xfrm>
        </p:spPr>
        <p:txBody>
          <a:bodyPr>
            <a:normAutofit/>
          </a:bodyPr>
          <a:lstStyle/>
          <a:p>
            <a:pPr marL="0" indent="0">
              <a:buNone/>
            </a:pPr>
            <a:r>
              <a:rPr lang="en-US" sz="1200" dirty="0"/>
              <a:t>Source: U.S. Energy Information Administration; Dated: February 12, 2018</a:t>
            </a:r>
          </a:p>
        </p:txBody>
      </p:sp>
      <p:pic>
        <p:nvPicPr>
          <p:cNvPr id="7170" name="Picture 2">
            <a:extLst>
              <a:ext uri="{FF2B5EF4-FFF2-40B4-BE49-F238E27FC236}">
                <a16:creationId xmlns:a16="http://schemas.microsoft.com/office/drawing/2014/main" id="{D717010F-E851-4251-3562-634F8D7D0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623" y="994411"/>
            <a:ext cx="8492753" cy="486917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97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321131" y="5863590"/>
            <a:ext cx="5750998" cy="537210"/>
          </a:xfrm>
        </p:spPr>
        <p:txBody>
          <a:bodyPr>
            <a:normAutofit/>
          </a:bodyPr>
          <a:lstStyle/>
          <a:p>
            <a:pPr marL="0" indent="0" algn="r">
              <a:buNone/>
            </a:pPr>
            <a:r>
              <a:rPr lang="en-US" sz="1200" dirty="0"/>
              <a:t>Source: Energy Information Administration; Hubbert (1956); CEA Calculations; Dated: March 22, 2019</a:t>
            </a:r>
          </a:p>
        </p:txBody>
      </p:sp>
      <p:pic>
        <p:nvPicPr>
          <p:cNvPr id="8194" name="Picture 2">
            <a:extLst>
              <a:ext uri="{FF2B5EF4-FFF2-40B4-BE49-F238E27FC236}">
                <a16:creationId xmlns:a16="http://schemas.microsoft.com/office/drawing/2014/main" id="{0F8941CF-870D-2D0D-46FE-2A08F4319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870" y="804170"/>
            <a:ext cx="5952259" cy="505942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72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942608" y="5863589"/>
            <a:ext cx="4251365" cy="632214"/>
          </a:xfrm>
        </p:spPr>
        <p:txBody>
          <a:bodyPr>
            <a:normAutofit/>
          </a:bodyPr>
          <a:lstStyle/>
          <a:p>
            <a:pPr marL="0" indent="0" algn="r">
              <a:buNone/>
            </a:pPr>
            <a:r>
              <a:rPr lang="en-US" sz="1200" dirty="0"/>
              <a:t>Source: U.S. Energy Information Administration, International Energy Statistics; Dated: April 10, 2024</a:t>
            </a:r>
          </a:p>
        </p:txBody>
      </p:sp>
      <p:pic>
        <p:nvPicPr>
          <p:cNvPr id="4" name="Picture 3" descr="A chart of oil production&#10;&#10;Description automatically generated">
            <a:extLst>
              <a:ext uri="{FF2B5EF4-FFF2-40B4-BE49-F238E27FC236}">
                <a16:creationId xmlns:a16="http://schemas.microsoft.com/office/drawing/2014/main" id="{3791D5DE-E56D-6D86-F96A-36458E3B01E7}"/>
              </a:ext>
            </a:extLst>
          </p:cNvPr>
          <p:cNvPicPr>
            <a:picLocks noChangeAspect="1"/>
          </p:cNvPicPr>
          <p:nvPr/>
        </p:nvPicPr>
        <p:blipFill rotWithShape="1">
          <a:blip r:embed="rId2"/>
          <a:srcRect t="5022" b="9882"/>
          <a:stretch/>
        </p:blipFill>
        <p:spPr>
          <a:xfrm>
            <a:off x="4107663" y="799607"/>
            <a:ext cx="3976674" cy="5063982"/>
          </a:xfrm>
          <a:prstGeom prst="rect">
            <a:avLst/>
          </a:prstGeom>
          <a:ln w="3175">
            <a:solidFill>
              <a:schemeClr val="tx1"/>
            </a:solidFill>
          </a:ln>
        </p:spPr>
      </p:pic>
    </p:spTree>
    <p:extLst>
      <p:ext uri="{BB962C8B-B14F-4D97-AF65-F5344CB8AC3E}">
        <p14:creationId xmlns:p14="http://schemas.microsoft.com/office/powerpoint/2010/main" val="1883514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315196" y="5920794"/>
            <a:ext cx="8246423" cy="436731"/>
          </a:xfrm>
        </p:spPr>
        <p:txBody>
          <a:bodyPr>
            <a:normAutofit/>
          </a:bodyPr>
          <a:lstStyle/>
          <a:p>
            <a:pPr marL="0" indent="0">
              <a:buNone/>
            </a:pPr>
            <a:r>
              <a:rPr lang="en-US" sz="1200" dirty="0"/>
              <a:t>Source: Charlie </a:t>
            </a:r>
            <a:r>
              <a:rPr lang="en-US" sz="1200" dirty="0" err="1"/>
              <a:t>Bilello</a:t>
            </a:r>
            <a:r>
              <a:rPr lang="en-US" sz="1200" dirty="0"/>
              <a:t>; Dated: February 13, 2024</a:t>
            </a:r>
          </a:p>
        </p:txBody>
      </p:sp>
      <p:pic>
        <p:nvPicPr>
          <p:cNvPr id="9218" name="Picture 2">
            <a:extLst>
              <a:ext uri="{FF2B5EF4-FFF2-40B4-BE49-F238E27FC236}">
                <a16:creationId xmlns:a16="http://schemas.microsoft.com/office/drawing/2014/main" id="{AC233B72-8B85-7802-54E5-63CEBE412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4373" y="718840"/>
            <a:ext cx="5263253" cy="518585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670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208317" y="5863588"/>
            <a:ext cx="8246423" cy="316674"/>
          </a:xfrm>
        </p:spPr>
        <p:txBody>
          <a:bodyPr>
            <a:normAutofit/>
          </a:bodyPr>
          <a:lstStyle/>
          <a:p>
            <a:pPr marL="0" indent="0">
              <a:buNone/>
            </a:pPr>
            <a:r>
              <a:rPr lang="en-US" sz="1200" dirty="0"/>
              <a:t>Source: S&amp;P Global </a:t>
            </a:r>
            <a:r>
              <a:rPr lang="en-US" sz="1200" dirty="0" err="1"/>
              <a:t>Inc.and</a:t>
            </a:r>
            <a:r>
              <a:rPr lang="en-US" sz="1200" dirty="0"/>
              <a:t> Bloomberg; Dated: February 15, 2024</a:t>
            </a:r>
          </a:p>
        </p:txBody>
      </p:sp>
      <p:pic>
        <p:nvPicPr>
          <p:cNvPr id="4" name="Picture 3" descr="A graph of oil prices&#10;&#10;Description automatically generated">
            <a:extLst>
              <a:ext uri="{FF2B5EF4-FFF2-40B4-BE49-F238E27FC236}">
                <a16:creationId xmlns:a16="http://schemas.microsoft.com/office/drawing/2014/main" id="{78FACF3C-DC92-C9C7-6B9A-8444662ED52F}"/>
              </a:ext>
            </a:extLst>
          </p:cNvPr>
          <p:cNvPicPr>
            <a:picLocks noChangeAspect="1"/>
          </p:cNvPicPr>
          <p:nvPr/>
        </p:nvPicPr>
        <p:blipFill>
          <a:blip r:embed="rId2"/>
          <a:stretch>
            <a:fillRect/>
          </a:stretch>
        </p:blipFill>
        <p:spPr>
          <a:xfrm>
            <a:off x="2383669" y="953307"/>
            <a:ext cx="7424661" cy="4910281"/>
          </a:xfrm>
          <a:prstGeom prst="rect">
            <a:avLst/>
          </a:prstGeom>
          <a:ln w="3175">
            <a:solidFill>
              <a:schemeClr val="tx1"/>
            </a:solidFill>
          </a:ln>
        </p:spPr>
      </p:pic>
    </p:spTree>
    <p:extLst>
      <p:ext uri="{BB962C8B-B14F-4D97-AF65-F5344CB8AC3E}">
        <p14:creationId xmlns:p14="http://schemas.microsoft.com/office/powerpoint/2010/main" val="776350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6775861" y="5872460"/>
            <a:ext cx="8246423" cy="316674"/>
          </a:xfrm>
        </p:spPr>
        <p:txBody>
          <a:bodyPr>
            <a:normAutofit/>
          </a:bodyPr>
          <a:lstStyle/>
          <a:p>
            <a:pPr marL="0" indent="0">
              <a:buNone/>
            </a:pPr>
            <a:r>
              <a:rPr lang="en-US" sz="1200" dirty="0"/>
              <a:t>Source: Bloomberg; Dated: September 19, 2023</a:t>
            </a:r>
          </a:p>
        </p:txBody>
      </p:sp>
      <p:pic>
        <p:nvPicPr>
          <p:cNvPr id="10242" name="Picture 2">
            <a:extLst>
              <a:ext uri="{FF2B5EF4-FFF2-40B4-BE49-F238E27FC236}">
                <a16:creationId xmlns:a16="http://schemas.microsoft.com/office/drawing/2014/main" id="{70F1FFB9-99C3-6173-4D58-549A90D8C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1954" y="985540"/>
            <a:ext cx="8068092" cy="4878049"/>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86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1BB8-6A05-FFF8-12CF-BD390B89DDBD}"/>
              </a:ext>
            </a:extLst>
          </p:cNvPr>
          <p:cNvSpPr>
            <a:spLocks noGrp="1"/>
          </p:cNvSpPr>
          <p:nvPr>
            <p:ph type="ctrTitle"/>
          </p:nvPr>
        </p:nvSpPr>
        <p:spPr/>
        <p:txBody>
          <a:bodyPr>
            <a:normAutofit fontScale="90000"/>
          </a:bodyPr>
          <a:lstStyle/>
          <a:p>
            <a:r>
              <a:rPr lang="en-US" dirty="0"/>
              <a:t>Asset Allocation and Investment Strategy for 2025 and Beyond</a:t>
            </a:r>
          </a:p>
        </p:txBody>
      </p:sp>
      <p:sp>
        <p:nvSpPr>
          <p:cNvPr id="4" name="Content Placeholder 3">
            <a:extLst>
              <a:ext uri="{FF2B5EF4-FFF2-40B4-BE49-F238E27FC236}">
                <a16:creationId xmlns:a16="http://schemas.microsoft.com/office/drawing/2014/main" id="{695E55C9-A083-8961-A38B-8FDA165E5FAC}"/>
              </a:ext>
            </a:extLst>
          </p:cNvPr>
          <p:cNvSpPr>
            <a:spLocks noGrp="1"/>
          </p:cNvSpPr>
          <p:nvPr>
            <p:ph sz="quarter" idx="10"/>
          </p:nvPr>
        </p:nvSpPr>
        <p:spPr/>
        <p:txBody>
          <a:bodyPr/>
          <a:lstStyle/>
          <a:p>
            <a:r>
              <a:rPr lang="en-US" dirty="0"/>
              <a:t>David M. Darst</a:t>
            </a:r>
          </a:p>
          <a:p>
            <a:r>
              <a:rPr lang="en-US" dirty="0"/>
              <a:t>Chief Investment Officer | Americana Partners</a:t>
            </a:r>
          </a:p>
        </p:txBody>
      </p:sp>
      <p:pic>
        <p:nvPicPr>
          <p:cNvPr id="1026" name="Picture 2">
            <a:extLst>
              <a:ext uri="{FF2B5EF4-FFF2-40B4-BE49-F238E27FC236}">
                <a16:creationId xmlns:a16="http://schemas.microsoft.com/office/drawing/2014/main" id="{DDB9291C-F1E9-EE8B-0037-EFC379706E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735" b="38469"/>
          <a:stretch/>
        </p:blipFill>
        <p:spPr bwMode="auto">
          <a:xfrm>
            <a:off x="3944228" y="3526971"/>
            <a:ext cx="4303542" cy="239342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682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2406239" y="5147462"/>
            <a:ext cx="3816929" cy="316674"/>
          </a:xfrm>
        </p:spPr>
        <p:txBody>
          <a:bodyPr>
            <a:normAutofit/>
          </a:bodyPr>
          <a:lstStyle/>
          <a:p>
            <a:pPr marL="0" indent="0">
              <a:buNone/>
            </a:pPr>
            <a:r>
              <a:rPr lang="en-US" sz="1200" dirty="0"/>
              <a:t>Source: Wood Mackenzie; Dated: August 17, 2023</a:t>
            </a:r>
          </a:p>
        </p:txBody>
      </p:sp>
      <p:pic>
        <p:nvPicPr>
          <p:cNvPr id="11266" name="Picture 2">
            <a:extLst>
              <a:ext uri="{FF2B5EF4-FFF2-40B4-BE49-F238E27FC236}">
                <a16:creationId xmlns:a16="http://schemas.microsoft.com/office/drawing/2014/main" id="{728B21C6-829D-C90D-ED2C-138672BF86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1494"/>
          <a:stretch/>
        </p:blipFill>
        <p:spPr bwMode="auto">
          <a:xfrm>
            <a:off x="265646" y="2189824"/>
            <a:ext cx="5703188" cy="29576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3">
            <a:extLst>
              <a:ext uri="{FF2B5EF4-FFF2-40B4-BE49-F238E27FC236}">
                <a16:creationId xmlns:a16="http://schemas.microsoft.com/office/drawing/2014/main" id="{6EA783EA-69A3-1551-05FE-8209A87BB3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505"/>
          <a:stretch/>
        </p:blipFill>
        <p:spPr bwMode="auto">
          <a:xfrm>
            <a:off x="6336967" y="2176748"/>
            <a:ext cx="5395852" cy="297071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35CE28E-3B66-DD05-C620-894DD8BA7C54}"/>
              </a:ext>
            </a:extLst>
          </p:cNvPr>
          <p:cNvSpPr txBox="1">
            <a:spLocks/>
          </p:cNvSpPr>
          <p:nvPr/>
        </p:nvSpPr>
        <p:spPr>
          <a:xfrm>
            <a:off x="8210796" y="5147462"/>
            <a:ext cx="3816929" cy="3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t>Source: Wood Mackenzie; Dated: August 17, 2023</a:t>
            </a:r>
            <a:endParaRPr lang="en-US" sz="1200" dirty="0"/>
          </a:p>
        </p:txBody>
      </p:sp>
    </p:spTree>
    <p:extLst>
      <p:ext uri="{BB962C8B-B14F-4D97-AF65-F5344CB8AC3E}">
        <p14:creationId xmlns:p14="http://schemas.microsoft.com/office/powerpoint/2010/main" val="466285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6716484" y="5863589"/>
            <a:ext cx="8246423" cy="316674"/>
          </a:xfrm>
        </p:spPr>
        <p:txBody>
          <a:bodyPr>
            <a:normAutofit/>
          </a:bodyPr>
          <a:lstStyle/>
          <a:p>
            <a:pPr marL="0" indent="0">
              <a:buNone/>
            </a:pPr>
            <a:r>
              <a:rPr lang="en-US" sz="1200" dirty="0"/>
              <a:t>Source: The Crude Chronicles; Dated: January 30, 2023</a:t>
            </a:r>
          </a:p>
        </p:txBody>
      </p:sp>
      <p:pic>
        <p:nvPicPr>
          <p:cNvPr id="12290" name="Picture 2">
            <a:extLst>
              <a:ext uri="{FF2B5EF4-FFF2-40B4-BE49-F238E27FC236}">
                <a16:creationId xmlns:a16="http://schemas.microsoft.com/office/drawing/2014/main" id="{4903DBC9-2006-6F14-EFC2-943984DB7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763" y="1167742"/>
            <a:ext cx="9030474" cy="469584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80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121729" y="5863589"/>
            <a:ext cx="3270664" cy="316674"/>
          </a:xfrm>
        </p:spPr>
        <p:txBody>
          <a:bodyPr>
            <a:normAutofit/>
          </a:bodyPr>
          <a:lstStyle/>
          <a:p>
            <a:pPr marL="0" indent="0">
              <a:buNone/>
            </a:pPr>
            <a:r>
              <a:rPr lang="en-US" sz="1200" dirty="0"/>
              <a:t>Source: </a:t>
            </a:r>
            <a:r>
              <a:rPr lang="en-US" sz="1200" dirty="0" err="1"/>
              <a:t>Rystad</a:t>
            </a:r>
            <a:r>
              <a:rPr lang="en-US" sz="1200" dirty="0"/>
              <a:t> Energy; Dated: April 14, 2023</a:t>
            </a:r>
          </a:p>
        </p:txBody>
      </p:sp>
      <p:pic>
        <p:nvPicPr>
          <p:cNvPr id="1026" name="Picture 2">
            <a:extLst>
              <a:ext uri="{FF2B5EF4-FFF2-40B4-BE49-F238E27FC236}">
                <a16:creationId xmlns:a16="http://schemas.microsoft.com/office/drawing/2014/main" id="{54415ACA-F504-686D-B4D7-6E133AFD2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788" y="557731"/>
            <a:ext cx="4466424" cy="530585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851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065814" y="5863589"/>
            <a:ext cx="8246423" cy="316674"/>
          </a:xfrm>
        </p:spPr>
        <p:txBody>
          <a:bodyPr>
            <a:normAutofit/>
          </a:bodyPr>
          <a:lstStyle/>
          <a:p>
            <a:pPr marL="0" indent="0">
              <a:buNone/>
            </a:pPr>
            <a:r>
              <a:rPr lang="en-US" sz="1200" dirty="0"/>
              <a:t>Source: Bloomberg; </a:t>
            </a:r>
            <a:r>
              <a:rPr lang="en-US" sz="1200" dirty="0" err="1"/>
              <a:t>Crescat</a:t>
            </a:r>
            <a:r>
              <a:rPr lang="en-US" sz="1200" dirty="0"/>
              <a:t> Capital LLC; Dated: April 7, 2020</a:t>
            </a:r>
          </a:p>
        </p:txBody>
      </p:sp>
      <p:pic>
        <p:nvPicPr>
          <p:cNvPr id="2" name="Picture 2">
            <a:extLst>
              <a:ext uri="{FF2B5EF4-FFF2-40B4-BE49-F238E27FC236}">
                <a16:creationId xmlns:a16="http://schemas.microsoft.com/office/drawing/2014/main" id="{208F069F-00A9-0BD5-C6BE-4D2A5929DF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7" r="2609" b="8042"/>
          <a:stretch/>
        </p:blipFill>
        <p:spPr bwMode="auto">
          <a:xfrm>
            <a:off x="2824348" y="744881"/>
            <a:ext cx="6543304" cy="511870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592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4388920" y="5863589"/>
            <a:ext cx="8246423" cy="316674"/>
          </a:xfrm>
        </p:spPr>
        <p:txBody>
          <a:bodyPr>
            <a:normAutofit/>
          </a:bodyPr>
          <a:lstStyle/>
          <a:p>
            <a:pPr marL="0" indent="0">
              <a:buNone/>
            </a:pPr>
            <a:r>
              <a:rPr lang="en-US" sz="1200" dirty="0"/>
              <a:t>Source: Visualcapitalist.com and Wikipedia; Dated: December 10, 2018</a:t>
            </a:r>
          </a:p>
        </p:txBody>
      </p:sp>
      <p:pic>
        <p:nvPicPr>
          <p:cNvPr id="3074" name="Picture 2">
            <a:extLst>
              <a:ext uri="{FF2B5EF4-FFF2-40B4-BE49-F238E27FC236}">
                <a16:creationId xmlns:a16="http://schemas.microsoft.com/office/drawing/2014/main" id="{D9FCB53A-D1DA-C6A7-508B-27A7B602B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106" y="680205"/>
            <a:ext cx="6419788" cy="518338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613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4899559" y="5760669"/>
            <a:ext cx="8246423" cy="316674"/>
          </a:xfrm>
        </p:spPr>
        <p:txBody>
          <a:bodyPr>
            <a:normAutofit/>
          </a:bodyPr>
          <a:lstStyle/>
          <a:p>
            <a:pPr marL="0" indent="0">
              <a:buNone/>
            </a:pPr>
            <a:r>
              <a:rPr lang="en-US" sz="1200" dirty="0"/>
              <a:t>Source: GasBuddy; Dated: February 26</a:t>
            </a:r>
            <a:r>
              <a:rPr lang="en-US" sz="1200" baseline="30000" dirty="0"/>
              <a:t>th</a:t>
            </a:r>
            <a:r>
              <a:rPr lang="en-US" sz="1200" dirty="0"/>
              <a:t>, 2019</a:t>
            </a:r>
          </a:p>
        </p:txBody>
      </p:sp>
      <p:pic>
        <p:nvPicPr>
          <p:cNvPr id="4098" name="Picture 2">
            <a:extLst>
              <a:ext uri="{FF2B5EF4-FFF2-40B4-BE49-F238E27FC236}">
                <a16:creationId xmlns:a16="http://schemas.microsoft.com/office/drawing/2014/main" id="{E4CB4822-F069-FF70-3D61-278B7CCEF3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463"/>
          <a:stretch/>
        </p:blipFill>
        <p:spPr bwMode="auto">
          <a:xfrm>
            <a:off x="3992917" y="831273"/>
            <a:ext cx="4206165" cy="4929396"/>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377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807526" y="5863589"/>
            <a:ext cx="4255820" cy="798468"/>
          </a:xfrm>
        </p:spPr>
        <p:txBody>
          <a:bodyPr>
            <a:normAutofit/>
          </a:bodyPr>
          <a:lstStyle/>
          <a:p>
            <a:pPr marL="0" indent="0" algn="r">
              <a:buNone/>
            </a:pPr>
            <a:r>
              <a:rPr lang="en-US" sz="1200" dirty="0"/>
              <a:t>Source: Morgan Stanley Investment Management, Bloomberg, </a:t>
            </a:r>
            <a:r>
              <a:rPr lang="en-US" sz="1200" dirty="0" err="1"/>
              <a:t>Factset</a:t>
            </a:r>
            <a:r>
              <a:rPr lang="en-US" sz="1200" dirty="0"/>
              <a:t>, Haver; Dated: October 26, 2023</a:t>
            </a:r>
          </a:p>
        </p:txBody>
      </p:sp>
      <p:pic>
        <p:nvPicPr>
          <p:cNvPr id="4" name="Picture 3" descr="A chart with green lines and blue text&#10;&#10;Description automatically generated with medium confidence">
            <a:extLst>
              <a:ext uri="{FF2B5EF4-FFF2-40B4-BE49-F238E27FC236}">
                <a16:creationId xmlns:a16="http://schemas.microsoft.com/office/drawing/2014/main" id="{2CCBD1A6-DA97-7BD8-89C2-32DE50FB1C30}"/>
              </a:ext>
            </a:extLst>
          </p:cNvPr>
          <p:cNvPicPr>
            <a:picLocks noChangeAspect="1"/>
          </p:cNvPicPr>
          <p:nvPr/>
        </p:nvPicPr>
        <p:blipFill>
          <a:blip r:embed="rId2"/>
          <a:stretch>
            <a:fillRect/>
          </a:stretch>
        </p:blipFill>
        <p:spPr>
          <a:xfrm>
            <a:off x="4125178" y="551785"/>
            <a:ext cx="3938167" cy="5307513"/>
          </a:xfrm>
          <a:prstGeom prst="rect">
            <a:avLst/>
          </a:prstGeom>
          <a:ln w="3175">
            <a:solidFill>
              <a:schemeClr val="tx1"/>
            </a:solidFill>
          </a:ln>
        </p:spPr>
      </p:pic>
    </p:spTree>
    <p:extLst>
      <p:ext uri="{BB962C8B-B14F-4D97-AF65-F5344CB8AC3E}">
        <p14:creationId xmlns:p14="http://schemas.microsoft.com/office/powerpoint/2010/main" val="3478994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591507" y="5863589"/>
            <a:ext cx="6207474" cy="715341"/>
          </a:xfrm>
        </p:spPr>
        <p:txBody>
          <a:bodyPr>
            <a:normAutofit/>
          </a:bodyPr>
          <a:lstStyle/>
          <a:p>
            <a:pPr marL="0" indent="0" algn="r">
              <a:buNone/>
            </a:pPr>
            <a:r>
              <a:rPr lang="en-US" sz="1200" dirty="0"/>
              <a:t>Source: Dr. Jean-Paul Rodrigue Dept. of Global Studies &amp; Geography Hofstra University; Dated: February 6, 2015</a:t>
            </a:r>
          </a:p>
        </p:txBody>
      </p:sp>
      <p:pic>
        <p:nvPicPr>
          <p:cNvPr id="1026" name="Picture 2">
            <a:extLst>
              <a:ext uri="{FF2B5EF4-FFF2-40B4-BE49-F238E27FC236}">
                <a16:creationId xmlns:a16="http://schemas.microsoft.com/office/drawing/2014/main" id="{1FFB9AEE-D531-BA95-07BF-BA77B6DBA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3018" y="901594"/>
            <a:ext cx="7405963" cy="496199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205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600204" y="5891374"/>
            <a:ext cx="8246423" cy="316674"/>
          </a:xfrm>
        </p:spPr>
        <p:txBody>
          <a:bodyPr>
            <a:normAutofit/>
          </a:bodyPr>
          <a:lstStyle/>
          <a:p>
            <a:pPr marL="0" indent="0">
              <a:buNone/>
            </a:pPr>
            <a:r>
              <a:rPr lang="en-US" sz="1200" dirty="0"/>
              <a:t>Source: Watermill Trading; Dated: February 5, 2018</a:t>
            </a:r>
          </a:p>
        </p:txBody>
      </p:sp>
      <p:pic>
        <p:nvPicPr>
          <p:cNvPr id="2" name="Picture 2">
            <a:extLst>
              <a:ext uri="{FF2B5EF4-FFF2-40B4-BE49-F238E27FC236}">
                <a16:creationId xmlns:a16="http://schemas.microsoft.com/office/drawing/2014/main" id="{4A7E6F77-6824-04EC-8197-F84373FD7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171" y="808289"/>
            <a:ext cx="6241658" cy="50553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597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4890655" y="5863589"/>
            <a:ext cx="8246423" cy="316674"/>
          </a:xfrm>
        </p:spPr>
        <p:txBody>
          <a:bodyPr>
            <a:normAutofit/>
          </a:bodyPr>
          <a:lstStyle/>
          <a:p>
            <a:pPr marL="0" indent="0">
              <a:buNone/>
            </a:pPr>
            <a:r>
              <a:rPr lang="en-US" sz="1200" dirty="0"/>
              <a:t>Source: Norman </a:t>
            </a:r>
            <a:r>
              <a:rPr lang="en-US" sz="1200" dirty="0" err="1"/>
              <a:t>Mogil</a:t>
            </a:r>
            <a:r>
              <a:rPr lang="en-US" sz="1200" dirty="0"/>
              <a:t>, Sober Look; Dated: August 25, 2013</a:t>
            </a:r>
          </a:p>
        </p:txBody>
      </p:sp>
      <p:pic>
        <p:nvPicPr>
          <p:cNvPr id="3074" name="Picture 2">
            <a:extLst>
              <a:ext uri="{FF2B5EF4-FFF2-40B4-BE49-F238E27FC236}">
                <a16:creationId xmlns:a16="http://schemas.microsoft.com/office/drawing/2014/main" id="{405FFF97-160A-6153-C4DD-038134386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133" y="603220"/>
            <a:ext cx="5835734" cy="523560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511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03C0-34C3-02F2-0DA4-4BFC6FE0A495}"/>
              </a:ext>
            </a:extLst>
          </p:cNvPr>
          <p:cNvSpPr>
            <a:spLocks noGrp="1"/>
          </p:cNvSpPr>
          <p:nvPr>
            <p:ph type="title"/>
          </p:nvPr>
        </p:nvSpPr>
        <p:spPr>
          <a:xfrm>
            <a:off x="243840" y="655319"/>
            <a:ext cx="10515600" cy="372291"/>
          </a:xfrm>
        </p:spPr>
        <p:txBody>
          <a:bodyPr>
            <a:normAutofit/>
          </a:bodyPr>
          <a:lstStyle/>
          <a:p>
            <a:r>
              <a:rPr lang="en-US" sz="1800" dirty="0"/>
              <a:t>Disclosures</a:t>
            </a:r>
          </a:p>
        </p:txBody>
      </p:sp>
      <p:sp>
        <p:nvSpPr>
          <p:cNvPr id="3" name="Content Placeholder 2">
            <a:extLst>
              <a:ext uri="{FF2B5EF4-FFF2-40B4-BE49-F238E27FC236}">
                <a16:creationId xmlns:a16="http://schemas.microsoft.com/office/drawing/2014/main" id="{9E5CA124-58A1-A785-D77A-F86CF31B6CE3}"/>
              </a:ext>
            </a:extLst>
          </p:cNvPr>
          <p:cNvSpPr>
            <a:spLocks noGrp="1"/>
          </p:cNvSpPr>
          <p:nvPr>
            <p:ph idx="1"/>
          </p:nvPr>
        </p:nvSpPr>
        <p:spPr>
          <a:xfrm>
            <a:off x="261257" y="949233"/>
            <a:ext cx="11686903" cy="5643155"/>
          </a:xfrm>
        </p:spPr>
        <p:txBody>
          <a:bodyPr>
            <a:normAutofit fontScale="70000" lnSpcReduction="20000"/>
          </a:bodyPr>
          <a:lstStyle/>
          <a:p>
            <a:pPr marL="0" marR="0" indent="0">
              <a:lnSpc>
                <a:spcPct val="120000"/>
              </a:lnSpc>
              <a:spcBef>
                <a:spcPts val="1200"/>
              </a:spcBef>
              <a:spcAft>
                <a:spcPts val="600"/>
              </a:spcAft>
              <a:buNone/>
            </a:pPr>
            <a:r>
              <a:rPr lang="en-US" sz="1800" b="0" i="0" kern="100" dirty="0">
                <a:solidFill>
                  <a:srgbClr val="000000"/>
                </a:solidFill>
                <a:effectLst/>
                <a:latin typeface="CIDFont+F1"/>
                <a:ea typeface="Arial" panose="020B0604020202020204" pitchFamily="34" charset="0"/>
                <a:cs typeface="Arial" panose="020B0604020202020204" pitchFamily="34" charset="0"/>
              </a:rPr>
              <a:t>Americana Partners, LLC is registered as an investment adviser with the SEC. The firm only transacts business in states where it is properly registered, or is excluded or exempted from registration requirements. Registration as an investment adviser does not constitute an endorsement of the firm by securities regulators nor does it indicate that the adviser has attained a particular level of skill or ability. A copy of Americana Partners’ current written disclosure brochure filed with the SEC which discusses among other things, Americana Partners’ business practices, services and fees, is available through the SEC’s website at: </a:t>
            </a:r>
            <a:r>
              <a:rPr lang="en-US" sz="1800" u="sng" kern="100" dirty="0">
                <a:solidFill>
                  <a:srgbClr val="00A9EB"/>
                </a:solidFill>
                <a:effectLst/>
                <a:latin typeface="Arial" panose="020B0604020202020204" pitchFamily="34" charset="0"/>
                <a:ea typeface="Arial" panose="020B0604020202020204" pitchFamily="34" charset="0"/>
                <a:cs typeface="Arial" panose="020B0604020202020204" pitchFamily="34" charset="0"/>
                <a:hlinkClick r:id="rId2"/>
              </a:rPr>
              <a:t>www.adviserinfo.sec.gov</a:t>
            </a:r>
            <a:r>
              <a:rPr lang="en-US" sz="1800" b="0" i="0" kern="100" dirty="0">
                <a:solidFill>
                  <a:srgbClr val="000000"/>
                </a:solidFill>
                <a:effectLst/>
                <a:latin typeface="CIDFont+F1"/>
                <a:ea typeface="Arial" panose="020B0604020202020204" pitchFamily="34" charset="0"/>
                <a:cs typeface="Arial" panose="020B0604020202020204" pitchFamily="34" charset="0"/>
              </a:rPr>
              <a:t>.</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a:p>
            <a:pPr marL="0" marR="0" indent="0">
              <a:lnSpc>
                <a:spcPct val="120000"/>
              </a:lnSpc>
              <a:spcBef>
                <a:spcPts val="1200"/>
              </a:spcBef>
              <a:spcAft>
                <a:spcPts val="600"/>
              </a:spcAft>
              <a:buNone/>
            </a:pPr>
            <a:r>
              <a:rPr lang="en-US" sz="1800" b="0" i="0" kern="100" dirty="0">
                <a:solidFill>
                  <a:srgbClr val="000000"/>
                </a:solidFill>
                <a:effectLst/>
                <a:latin typeface="CIDFont+F1"/>
                <a:ea typeface="Arial" panose="020B0604020202020204" pitchFamily="34" charset="0"/>
                <a:cs typeface="Arial" panose="020B0604020202020204" pitchFamily="34" charset="0"/>
              </a:rPr>
              <a:t>This presentation does not constitute advice or a recommendation or offer to sell or a solicitation to deal in any security or financial product. It is provided for information purposes only. To the extent that the reader has any questions regarding the applicability of any specific issue discussed herein to their specific portfolio or situation, you are encouraged to consult with a professional adviser of your choosing.</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a:p>
            <a:pPr marL="0" marR="0" indent="0">
              <a:lnSpc>
                <a:spcPct val="120000"/>
              </a:lnSpc>
              <a:spcBef>
                <a:spcPts val="1200"/>
              </a:spcBef>
              <a:spcAft>
                <a:spcPts val="600"/>
              </a:spcAft>
              <a:buNone/>
            </a:pPr>
            <a:r>
              <a:rPr lang="en-US" sz="1800" b="0" i="0" kern="100" dirty="0">
                <a:solidFill>
                  <a:srgbClr val="000000"/>
                </a:solidFill>
                <a:effectLst/>
                <a:latin typeface="CIDFont+F1"/>
                <a:ea typeface="Arial" panose="020B0604020202020204" pitchFamily="34" charset="0"/>
                <a:cs typeface="Arial" panose="020B0604020202020204" pitchFamily="34" charset="0"/>
              </a:rPr>
              <a:t>Except where otherwise indicated, the information contained in this presentation is based on matters as they exist as of the date of preparation of such material and not as of the date of distribution or any future date. Recipients should not rely on this material in making any future investment decision.</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a:p>
            <a:pPr marL="0" marR="0" indent="0">
              <a:lnSpc>
                <a:spcPct val="120000"/>
              </a:lnSpc>
              <a:spcBef>
                <a:spcPts val="1200"/>
              </a:spcBef>
              <a:spcAft>
                <a:spcPts val="600"/>
              </a:spcAft>
              <a:buNone/>
            </a:pPr>
            <a:r>
              <a:rPr lang="en-US" sz="1800" b="0" i="0" kern="100" dirty="0">
                <a:solidFill>
                  <a:srgbClr val="000000"/>
                </a:solidFill>
                <a:effectLst/>
                <a:latin typeface="CIDFont+F1"/>
                <a:ea typeface="Arial" panose="020B0604020202020204" pitchFamily="34" charset="0"/>
                <a:cs typeface="Arial" panose="020B0604020202020204" pitchFamily="34" charset="0"/>
              </a:rPr>
              <a:t>There is no guarantee that the investment objectives will be achieved. Moreover, past performance is not a guarantee or indicator of future results.</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a:p>
            <a:pPr marL="0" marR="0" indent="0">
              <a:lnSpc>
                <a:spcPct val="120000"/>
              </a:lnSpc>
              <a:spcBef>
                <a:spcPts val="1200"/>
              </a:spcBef>
              <a:spcAft>
                <a:spcPts val="600"/>
              </a:spcAft>
              <a:buNone/>
            </a:pPr>
            <a:r>
              <a:rPr lang="en-US" sz="1800" b="0" i="0" kern="100" dirty="0">
                <a:solidFill>
                  <a:srgbClr val="000000"/>
                </a:solidFill>
                <a:effectLst/>
                <a:latin typeface="CIDFont+F1"/>
                <a:ea typeface="Arial" panose="020B0604020202020204" pitchFamily="34" charset="0"/>
                <a:cs typeface="Arial" panose="020B0604020202020204" pitchFamily="34" charset="0"/>
              </a:rPr>
              <a:t>The tax and legal information contained in this presentation is general in nature. It should not be construed as legal or tax advice. Always consult an attorney or tax professional regarding your specific legal or tax situation.</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a:p>
            <a:pPr marL="0" marR="0" indent="0">
              <a:lnSpc>
                <a:spcPct val="120000"/>
              </a:lnSpc>
              <a:spcBef>
                <a:spcPts val="1200"/>
              </a:spcBef>
              <a:spcAft>
                <a:spcPts val="600"/>
              </a:spcAft>
              <a:buNone/>
            </a:pPr>
            <a:r>
              <a:rPr lang="en-US" sz="1800" b="0" i="0" kern="100" dirty="0">
                <a:solidFill>
                  <a:srgbClr val="000000"/>
                </a:solidFill>
                <a:effectLst/>
                <a:latin typeface="CIDFont+F1"/>
                <a:ea typeface="Arial" panose="020B0604020202020204" pitchFamily="34" charset="0"/>
                <a:cs typeface="Arial" panose="020B0604020202020204" pitchFamily="34" charset="0"/>
              </a:rPr>
              <a:t>Certain information contained herein has been obtained from third party sources and such information has not been independently verified by Americana Partners. No representation, warranty, or undertaking, express or implied, is given to the accuracy or completeness of such information by Americana Partners or any other person. While such sources are believed to be reliable, Americana Partners does not assume any responsibility for the accuracy or completeness of such information. Americana Partners does not undertake any obligation to update the information contained herein as of any future date.</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a:p>
            <a:pPr marL="0" marR="0" indent="0">
              <a:lnSpc>
                <a:spcPct val="120000"/>
              </a:lnSpc>
              <a:spcBef>
                <a:spcPts val="1200"/>
              </a:spcBef>
              <a:spcAft>
                <a:spcPts val="600"/>
              </a:spcAft>
              <a:buNone/>
            </a:pPr>
            <a:r>
              <a:rPr lang="en-US" sz="1800" b="0" i="0" kern="100" dirty="0">
                <a:solidFill>
                  <a:srgbClr val="000000"/>
                </a:solidFill>
                <a:effectLst/>
                <a:latin typeface="CIDFont+F1"/>
                <a:ea typeface="Arial" panose="020B0604020202020204" pitchFamily="34" charset="0"/>
                <a:cs typeface="Arial" panose="020B0604020202020204" pitchFamily="34" charset="0"/>
              </a:rPr>
              <a:t>Any indices and other financial benchmarks shown are provided for illustrative purposes only, are unmanaged, reflect reinvestment of income and dividends and do not reflect the impact of advisory fees. Investors cannot invest directly in an index. Comparisons to indexes have limitations because indexes have volatility and other material characteristics that may differ.</a:t>
            </a:r>
            <a:endParaRPr lang="en-US" sz="1800" kern="1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8980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854531" y="5856808"/>
            <a:ext cx="8246423" cy="316674"/>
          </a:xfrm>
        </p:spPr>
        <p:txBody>
          <a:bodyPr>
            <a:normAutofit/>
          </a:bodyPr>
          <a:lstStyle/>
          <a:p>
            <a:pPr marL="0" indent="0">
              <a:buNone/>
            </a:pPr>
            <a:r>
              <a:rPr lang="en-US" sz="1200" dirty="0"/>
              <a:t>Source: The Changing World Order, by Ray </a:t>
            </a:r>
            <a:r>
              <a:rPr lang="en-US" sz="1200" dirty="0" err="1"/>
              <a:t>Dalio</a:t>
            </a:r>
            <a:r>
              <a:rPr lang="en-US" sz="1200" dirty="0"/>
              <a:t>, Simon, and Schuster; Dated: November 30, 2021</a:t>
            </a:r>
          </a:p>
        </p:txBody>
      </p:sp>
      <p:pic>
        <p:nvPicPr>
          <p:cNvPr id="4098" name="Picture 2">
            <a:extLst>
              <a:ext uri="{FF2B5EF4-FFF2-40B4-BE49-F238E27FC236}">
                <a16:creationId xmlns:a16="http://schemas.microsoft.com/office/drawing/2014/main" id="{0BDC64A4-A9C2-189E-C414-576B70E26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2104" y="1294411"/>
            <a:ext cx="9227791" cy="4478555"/>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460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588329" y="5863589"/>
            <a:ext cx="8246423" cy="316674"/>
          </a:xfrm>
        </p:spPr>
        <p:txBody>
          <a:bodyPr>
            <a:normAutofit/>
          </a:bodyPr>
          <a:lstStyle/>
          <a:p>
            <a:pPr marL="0" indent="0">
              <a:buNone/>
            </a:pPr>
            <a:r>
              <a:rPr lang="en-US" sz="1200" dirty="0"/>
              <a:t>Source: David Martin Darst, CFA; Dated: March 14, 2023</a:t>
            </a:r>
          </a:p>
        </p:txBody>
      </p:sp>
      <p:pic>
        <p:nvPicPr>
          <p:cNvPr id="5122" name="Picture 2">
            <a:extLst>
              <a:ext uri="{FF2B5EF4-FFF2-40B4-BE49-F238E27FC236}">
                <a16:creationId xmlns:a16="http://schemas.microsoft.com/office/drawing/2014/main" id="{E597D5A8-0672-35C1-773E-CCB6264DC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22837" y="-120384"/>
            <a:ext cx="5146326" cy="682162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92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248889" y="5863589"/>
            <a:ext cx="8246423" cy="316674"/>
          </a:xfrm>
        </p:spPr>
        <p:txBody>
          <a:bodyPr>
            <a:normAutofit/>
          </a:bodyPr>
          <a:lstStyle/>
          <a:p>
            <a:pPr marL="0" indent="0">
              <a:buNone/>
            </a:pPr>
            <a:r>
              <a:rPr lang="en-US" sz="1200" dirty="0"/>
              <a:t>Source: The Art of Asset Allocation, Second Edition, McGraw-Hill; Dated: May 28, 2008</a:t>
            </a:r>
          </a:p>
        </p:txBody>
      </p:sp>
      <p:pic>
        <p:nvPicPr>
          <p:cNvPr id="6146" name="Picture 2">
            <a:extLst>
              <a:ext uri="{FF2B5EF4-FFF2-40B4-BE49-F238E27FC236}">
                <a16:creationId xmlns:a16="http://schemas.microsoft.com/office/drawing/2014/main" id="{BED52EE4-F2D5-4C57-324D-191574DB9B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70" b="8786"/>
          <a:stretch/>
        </p:blipFill>
        <p:spPr bwMode="auto">
          <a:xfrm>
            <a:off x="2971678" y="862640"/>
            <a:ext cx="6248644" cy="5000949"/>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158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4733305" y="5844933"/>
            <a:ext cx="8246423" cy="316674"/>
          </a:xfrm>
        </p:spPr>
        <p:txBody>
          <a:bodyPr>
            <a:normAutofit/>
          </a:bodyPr>
          <a:lstStyle/>
          <a:p>
            <a:pPr marL="0" indent="0">
              <a:buNone/>
            </a:pPr>
            <a:r>
              <a:rPr lang="en-US" sz="1200" dirty="0"/>
              <a:t>Source: Franklin Templeton Investments; Dated: October 15, 1992</a:t>
            </a:r>
          </a:p>
        </p:txBody>
      </p:sp>
      <p:pic>
        <p:nvPicPr>
          <p:cNvPr id="7170" name="Picture 2">
            <a:extLst>
              <a:ext uri="{FF2B5EF4-FFF2-40B4-BE49-F238E27FC236}">
                <a16:creationId xmlns:a16="http://schemas.microsoft.com/office/drawing/2014/main" id="{1B68C65A-D140-D08E-D5EC-68C43EB1F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607379" y="180694"/>
            <a:ext cx="4977241" cy="634965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7884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6562105" y="5887124"/>
            <a:ext cx="8246423" cy="316674"/>
          </a:xfrm>
        </p:spPr>
        <p:txBody>
          <a:bodyPr>
            <a:normAutofit/>
          </a:bodyPr>
          <a:lstStyle/>
          <a:p>
            <a:pPr marL="0" indent="0">
              <a:buNone/>
            </a:pPr>
            <a:r>
              <a:rPr lang="en-US" sz="1200" dirty="0"/>
              <a:t>Source: First Trust; Dated: May 15, 2024</a:t>
            </a:r>
          </a:p>
        </p:txBody>
      </p:sp>
      <p:pic>
        <p:nvPicPr>
          <p:cNvPr id="8194" name="Picture 2">
            <a:extLst>
              <a:ext uri="{FF2B5EF4-FFF2-40B4-BE49-F238E27FC236}">
                <a16:creationId xmlns:a16="http://schemas.microsoft.com/office/drawing/2014/main" id="{B443D94C-A163-A3EE-D9B6-01B6D5B24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878" y="654202"/>
            <a:ext cx="6654244" cy="52093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106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291445" y="5863591"/>
            <a:ext cx="8246423" cy="316674"/>
          </a:xfrm>
        </p:spPr>
        <p:txBody>
          <a:bodyPr>
            <a:normAutofit/>
          </a:bodyPr>
          <a:lstStyle/>
          <a:p>
            <a:pPr marL="0" indent="0">
              <a:buNone/>
            </a:pPr>
            <a:r>
              <a:rPr lang="en-US" sz="1200" dirty="0"/>
              <a:t>Source: David Martin Darst, CFA; Dated: November 14, 1997</a:t>
            </a:r>
          </a:p>
        </p:txBody>
      </p:sp>
      <p:pic>
        <p:nvPicPr>
          <p:cNvPr id="9218" name="Picture 2">
            <a:extLst>
              <a:ext uri="{FF2B5EF4-FFF2-40B4-BE49-F238E27FC236}">
                <a16:creationId xmlns:a16="http://schemas.microsoft.com/office/drawing/2014/main" id="{AF99AB73-D9EF-99D3-A9CE-CCF5D1479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28895" y="-132771"/>
            <a:ext cx="5134211" cy="685851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42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9638B403-85FF-AD31-A1BA-E43EACD36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84287" y="-6253"/>
            <a:ext cx="5023426" cy="671625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A8C5D380-B86E-9691-C858-00A3EBA825B8}"/>
              </a:ext>
            </a:extLst>
          </p:cNvPr>
          <p:cNvSpPr txBox="1">
            <a:spLocks/>
          </p:cNvSpPr>
          <p:nvPr/>
        </p:nvSpPr>
        <p:spPr>
          <a:xfrm>
            <a:off x="5208318" y="5863591"/>
            <a:ext cx="8246423" cy="3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t>Source: David Martin Darst, CFA; Dated: November 14, 1997</a:t>
            </a:r>
            <a:endParaRPr lang="en-US" sz="1200" dirty="0"/>
          </a:p>
        </p:txBody>
      </p:sp>
    </p:spTree>
    <p:extLst>
      <p:ext uri="{BB962C8B-B14F-4D97-AF65-F5344CB8AC3E}">
        <p14:creationId xmlns:p14="http://schemas.microsoft.com/office/powerpoint/2010/main" val="255336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944588" y="5863589"/>
            <a:ext cx="8246423" cy="316674"/>
          </a:xfrm>
        </p:spPr>
        <p:txBody>
          <a:bodyPr>
            <a:normAutofit/>
          </a:bodyPr>
          <a:lstStyle/>
          <a:p>
            <a:pPr marL="0" indent="0">
              <a:buNone/>
            </a:pPr>
            <a:r>
              <a:rPr lang="en-US" sz="1200" dirty="0"/>
              <a:t>Source: EquityClock.com; Dated: March 18, 2023</a:t>
            </a:r>
          </a:p>
        </p:txBody>
      </p:sp>
      <p:pic>
        <p:nvPicPr>
          <p:cNvPr id="11266" name="Picture 2">
            <a:extLst>
              <a:ext uri="{FF2B5EF4-FFF2-40B4-BE49-F238E27FC236}">
                <a16:creationId xmlns:a16="http://schemas.microsoft.com/office/drawing/2014/main" id="{08E75726-2A68-18E2-BA8F-DA651EEA47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748" y="1005741"/>
            <a:ext cx="6602503" cy="484651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914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807030" y="5863589"/>
            <a:ext cx="8246423" cy="316674"/>
          </a:xfrm>
        </p:spPr>
        <p:txBody>
          <a:bodyPr>
            <a:normAutofit/>
          </a:bodyPr>
          <a:lstStyle/>
          <a:p>
            <a:pPr marL="0" indent="0">
              <a:buNone/>
            </a:pPr>
            <a:r>
              <a:rPr lang="en-US" sz="1200" dirty="0"/>
              <a:t>Source: </a:t>
            </a:r>
            <a:r>
              <a:rPr lang="en-US" sz="1200" dirty="0" err="1"/>
              <a:t>BofA</a:t>
            </a:r>
            <a:r>
              <a:rPr lang="en-US" sz="1200" dirty="0"/>
              <a:t> Global Investment Strategy, Bloomberg; Dated: February 2, 2024</a:t>
            </a:r>
          </a:p>
        </p:txBody>
      </p:sp>
      <p:pic>
        <p:nvPicPr>
          <p:cNvPr id="4" name="Picture 3" descr="A graph with numbers and lines&#10;&#10;Description automatically generated">
            <a:extLst>
              <a:ext uri="{FF2B5EF4-FFF2-40B4-BE49-F238E27FC236}">
                <a16:creationId xmlns:a16="http://schemas.microsoft.com/office/drawing/2014/main" id="{0262ACB8-6B06-0B6D-CEF1-5C055F1E4B2D}"/>
              </a:ext>
            </a:extLst>
          </p:cNvPr>
          <p:cNvPicPr>
            <a:picLocks noChangeAspect="1"/>
          </p:cNvPicPr>
          <p:nvPr/>
        </p:nvPicPr>
        <p:blipFill>
          <a:blip r:embed="rId2"/>
          <a:stretch>
            <a:fillRect/>
          </a:stretch>
        </p:blipFill>
        <p:spPr>
          <a:xfrm>
            <a:off x="2958238" y="889902"/>
            <a:ext cx="6275524" cy="4973687"/>
          </a:xfrm>
          <a:prstGeom prst="rect">
            <a:avLst/>
          </a:prstGeom>
          <a:ln w="3175">
            <a:solidFill>
              <a:schemeClr val="tx1"/>
            </a:solidFill>
          </a:ln>
        </p:spPr>
      </p:pic>
    </p:spTree>
    <p:extLst>
      <p:ext uri="{BB962C8B-B14F-4D97-AF65-F5344CB8AC3E}">
        <p14:creationId xmlns:p14="http://schemas.microsoft.com/office/powerpoint/2010/main" val="168487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576453" y="5817144"/>
            <a:ext cx="8246423" cy="316674"/>
          </a:xfrm>
        </p:spPr>
        <p:txBody>
          <a:bodyPr>
            <a:normAutofit/>
          </a:bodyPr>
          <a:lstStyle/>
          <a:p>
            <a:pPr marL="0" indent="0">
              <a:buNone/>
            </a:pPr>
            <a:r>
              <a:rPr lang="en-US" sz="1200" dirty="0"/>
              <a:t>Source: Norman </a:t>
            </a:r>
            <a:r>
              <a:rPr lang="en-US" sz="1200" dirty="0" err="1"/>
              <a:t>Mogil</a:t>
            </a:r>
            <a:r>
              <a:rPr lang="en-US" sz="1200" dirty="0"/>
              <a:t>, Sober Look; Dated: January 22, 2024</a:t>
            </a:r>
          </a:p>
        </p:txBody>
      </p:sp>
      <p:pic>
        <p:nvPicPr>
          <p:cNvPr id="4" name="Picture 3" descr="A graph of a graph with numbers and text&#10;&#10;Description automatically generated with medium confidence">
            <a:extLst>
              <a:ext uri="{FF2B5EF4-FFF2-40B4-BE49-F238E27FC236}">
                <a16:creationId xmlns:a16="http://schemas.microsoft.com/office/drawing/2014/main" id="{C5CDFFC1-6717-FAE6-4CAA-B9605DC28820}"/>
              </a:ext>
            </a:extLst>
          </p:cNvPr>
          <p:cNvPicPr>
            <a:picLocks noChangeAspect="1"/>
          </p:cNvPicPr>
          <p:nvPr/>
        </p:nvPicPr>
        <p:blipFill>
          <a:blip r:embed="rId2"/>
          <a:stretch>
            <a:fillRect/>
          </a:stretch>
        </p:blipFill>
        <p:spPr>
          <a:xfrm>
            <a:off x="2392222" y="878774"/>
            <a:ext cx="7407555" cy="4938370"/>
          </a:xfrm>
          <a:prstGeom prst="rect">
            <a:avLst/>
          </a:prstGeom>
          <a:ln w="3175">
            <a:solidFill>
              <a:schemeClr val="tx1"/>
            </a:solidFill>
          </a:ln>
        </p:spPr>
      </p:pic>
    </p:spTree>
    <p:extLst>
      <p:ext uri="{BB962C8B-B14F-4D97-AF65-F5344CB8AC3E}">
        <p14:creationId xmlns:p14="http://schemas.microsoft.com/office/powerpoint/2010/main" val="3523930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486396" y="5863589"/>
            <a:ext cx="8246423" cy="316674"/>
          </a:xfrm>
        </p:spPr>
        <p:txBody>
          <a:bodyPr>
            <a:normAutofit/>
          </a:bodyPr>
          <a:lstStyle/>
          <a:p>
            <a:pPr marL="0" indent="0">
              <a:buNone/>
            </a:pPr>
            <a:r>
              <a:rPr lang="en-US" sz="1200" dirty="0"/>
              <a:t>Source: Neil Kaye, United Kingdom National Weather Service; Dated: December 12, 2018</a:t>
            </a:r>
          </a:p>
        </p:txBody>
      </p:sp>
      <p:pic>
        <p:nvPicPr>
          <p:cNvPr id="2050" name="Picture 2">
            <a:extLst>
              <a:ext uri="{FF2B5EF4-FFF2-40B4-BE49-F238E27FC236}">
                <a16:creationId xmlns:a16="http://schemas.microsoft.com/office/drawing/2014/main" id="{1FF09521-2A53-407C-3950-D83FC28C8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822" y="953308"/>
            <a:ext cx="7166356" cy="491028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638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410198" y="5863589"/>
            <a:ext cx="8246423" cy="316674"/>
          </a:xfrm>
        </p:spPr>
        <p:txBody>
          <a:bodyPr>
            <a:normAutofit/>
          </a:bodyPr>
          <a:lstStyle/>
          <a:p>
            <a:pPr marL="0" indent="0">
              <a:buNone/>
            </a:pPr>
            <a:r>
              <a:rPr lang="en-US" sz="1200" dirty="0"/>
              <a:t>Source: The Wall Street Journal; Dated: April 17, 2018</a:t>
            </a:r>
          </a:p>
        </p:txBody>
      </p:sp>
      <p:pic>
        <p:nvPicPr>
          <p:cNvPr id="12290" name="Picture 2">
            <a:extLst>
              <a:ext uri="{FF2B5EF4-FFF2-40B4-BE49-F238E27FC236}">
                <a16:creationId xmlns:a16="http://schemas.microsoft.com/office/drawing/2014/main" id="{15E9E656-36CC-52C8-F894-CB3C4D87D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046" y="762602"/>
            <a:ext cx="6217907" cy="5100987"/>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81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6870864" y="5863589"/>
            <a:ext cx="8246423" cy="316674"/>
          </a:xfrm>
        </p:spPr>
        <p:txBody>
          <a:bodyPr>
            <a:normAutofit/>
          </a:bodyPr>
          <a:lstStyle/>
          <a:p>
            <a:pPr marL="0" indent="0">
              <a:buNone/>
            </a:pPr>
            <a:r>
              <a:rPr lang="en-US" sz="1200" dirty="0"/>
              <a:t>Source: Charlie </a:t>
            </a:r>
            <a:r>
              <a:rPr lang="en-US" sz="1200" dirty="0" err="1"/>
              <a:t>Bilello</a:t>
            </a:r>
            <a:r>
              <a:rPr lang="en-US" sz="1200" dirty="0"/>
              <a:t>; Dated: December 18, 2023</a:t>
            </a:r>
          </a:p>
        </p:txBody>
      </p:sp>
      <p:pic>
        <p:nvPicPr>
          <p:cNvPr id="13314" name="Picture 2">
            <a:extLst>
              <a:ext uri="{FF2B5EF4-FFF2-40B4-BE49-F238E27FC236}">
                <a16:creationId xmlns:a16="http://schemas.microsoft.com/office/drawing/2014/main" id="{4E88C474-0E44-A1D6-FFD5-CD9BB061F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037" y="855023"/>
            <a:ext cx="8509925" cy="5008566"/>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08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945577" y="5863589"/>
            <a:ext cx="8246423" cy="316674"/>
          </a:xfrm>
        </p:spPr>
        <p:txBody>
          <a:bodyPr>
            <a:normAutofit/>
          </a:bodyPr>
          <a:lstStyle/>
          <a:p>
            <a:pPr marL="0" indent="0">
              <a:buNone/>
            </a:pPr>
            <a:r>
              <a:rPr lang="en-US" sz="1200" dirty="0"/>
              <a:t>Source: U.S. Bureau of Labor Statistics; Dated: December 11, 2023</a:t>
            </a:r>
          </a:p>
        </p:txBody>
      </p:sp>
      <p:pic>
        <p:nvPicPr>
          <p:cNvPr id="4" name="Picture 3" descr="A colorful squares with text&#10;&#10;Description automatically generated">
            <a:extLst>
              <a:ext uri="{FF2B5EF4-FFF2-40B4-BE49-F238E27FC236}">
                <a16:creationId xmlns:a16="http://schemas.microsoft.com/office/drawing/2014/main" id="{FDC0A1EC-2326-3255-08F4-5B5BA2989A83}"/>
              </a:ext>
            </a:extLst>
          </p:cNvPr>
          <p:cNvPicPr>
            <a:picLocks noChangeAspect="1"/>
          </p:cNvPicPr>
          <p:nvPr/>
        </p:nvPicPr>
        <p:blipFill>
          <a:blip r:embed="rId2"/>
          <a:stretch>
            <a:fillRect/>
          </a:stretch>
        </p:blipFill>
        <p:spPr>
          <a:xfrm>
            <a:off x="3556091" y="783771"/>
            <a:ext cx="5079818" cy="5079818"/>
          </a:xfrm>
          <a:prstGeom prst="rect">
            <a:avLst/>
          </a:prstGeom>
          <a:ln w="3175">
            <a:solidFill>
              <a:schemeClr val="tx1"/>
            </a:solidFill>
          </a:ln>
        </p:spPr>
      </p:pic>
    </p:spTree>
    <p:extLst>
      <p:ext uri="{BB962C8B-B14F-4D97-AF65-F5344CB8AC3E}">
        <p14:creationId xmlns:p14="http://schemas.microsoft.com/office/powerpoint/2010/main" val="213883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635829" y="5863589"/>
            <a:ext cx="8246423" cy="316674"/>
          </a:xfrm>
        </p:spPr>
        <p:txBody>
          <a:bodyPr>
            <a:normAutofit/>
          </a:bodyPr>
          <a:lstStyle/>
          <a:p>
            <a:pPr marL="0" indent="0">
              <a:buNone/>
            </a:pPr>
            <a:r>
              <a:rPr lang="en-US" sz="1200" dirty="0"/>
              <a:t>Source: Bloomberg; Dated: March 26, 2024</a:t>
            </a:r>
          </a:p>
        </p:txBody>
      </p:sp>
      <p:pic>
        <p:nvPicPr>
          <p:cNvPr id="4" name="Picture 3" descr="A graph of the us real gdp&#10;&#10;Description automatically generated">
            <a:extLst>
              <a:ext uri="{FF2B5EF4-FFF2-40B4-BE49-F238E27FC236}">
                <a16:creationId xmlns:a16="http://schemas.microsoft.com/office/drawing/2014/main" id="{6EE3BE00-2757-0381-A8D4-E066C727C903}"/>
              </a:ext>
            </a:extLst>
          </p:cNvPr>
          <p:cNvPicPr>
            <a:picLocks noChangeAspect="1"/>
          </p:cNvPicPr>
          <p:nvPr/>
        </p:nvPicPr>
        <p:blipFill>
          <a:blip r:embed="rId2"/>
          <a:stretch>
            <a:fillRect/>
          </a:stretch>
        </p:blipFill>
        <p:spPr>
          <a:xfrm>
            <a:off x="3514723" y="618653"/>
            <a:ext cx="5162554" cy="5244935"/>
          </a:xfrm>
          <a:prstGeom prst="rect">
            <a:avLst/>
          </a:prstGeom>
          <a:ln w="3175">
            <a:solidFill>
              <a:schemeClr val="tx1"/>
            </a:solidFill>
          </a:ln>
        </p:spPr>
      </p:pic>
    </p:spTree>
    <p:extLst>
      <p:ext uri="{BB962C8B-B14F-4D97-AF65-F5344CB8AC3E}">
        <p14:creationId xmlns:p14="http://schemas.microsoft.com/office/powerpoint/2010/main" val="3759158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6811487" y="5863589"/>
            <a:ext cx="8246423" cy="316674"/>
          </a:xfrm>
        </p:spPr>
        <p:txBody>
          <a:bodyPr>
            <a:normAutofit/>
          </a:bodyPr>
          <a:lstStyle/>
          <a:p>
            <a:pPr marL="0" indent="0">
              <a:buNone/>
            </a:pPr>
            <a:r>
              <a:rPr lang="en-US" sz="1200" dirty="0"/>
              <a:t>Source: Charlie </a:t>
            </a:r>
            <a:r>
              <a:rPr lang="en-US" sz="1200" dirty="0" err="1"/>
              <a:t>Bilello</a:t>
            </a:r>
            <a:r>
              <a:rPr lang="en-US" sz="1200" dirty="0"/>
              <a:t>; Dated: April 30, 2024</a:t>
            </a:r>
          </a:p>
        </p:txBody>
      </p:sp>
      <p:pic>
        <p:nvPicPr>
          <p:cNvPr id="14338" name="Picture 2">
            <a:extLst>
              <a:ext uri="{FF2B5EF4-FFF2-40B4-BE49-F238E27FC236}">
                <a16:creationId xmlns:a16="http://schemas.microsoft.com/office/drawing/2014/main" id="{B39929C6-F3E4-E4C8-C4AD-9BB643984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128" y="887868"/>
            <a:ext cx="7605744" cy="497572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047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243944" y="5863589"/>
            <a:ext cx="8246423" cy="316674"/>
          </a:xfrm>
        </p:spPr>
        <p:txBody>
          <a:bodyPr>
            <a:normAutofit/>
          </a:bodyPr>
          <a:lstStyle/>
          <a:p>
            <a:pPr marL="0" indent="0">
              <a:buNone/>
            </a:pPr>
            <a:r>
              <a:rPr lang="en-US" sz="1200" dirty="0"/>
              <a:t>Source: </a:t>
            </a:r>
            <a:r>
              <a:rPr lang="en-US" sz="1200" dirty="0" err="1"/>
              <a:t>BofA</a:t>
            </a:r>
            <a:r>
              <a:rPr lang="en-US" sz="1200" dirty="0"/>
              <a:t> Global Investment Strategy; Dated: March 4, 2023</a:t>
            </a:r>
          </a:p>
        </p:txBody>
      </p:sp>
      <p:pic>
        <p:nvPicPr>
          <p:cNvPr id="15362" name="Picture 2">
            <a:extLst>
              <a:ext uri="{FF2B5EF4-FFF2-40B4-BE49-F238E27FC236}">
                <a16:creationId xmlns:a16="http://schemas.microsoft.com/office/drawing/2014/main" id="{C53A606F-509E-F88B-D336-BE5E9FA059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967" y="885312"/>
            <a:ext cx="7090065" cy="497827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418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082634" y="5863589"/>
            <a:ext cx="8246423" cy="316674"/>
          </a:xfrm>
        </p:spPr>
        <p:txBody>
          <a:bodyPr>
            <a:normAutofit/>
          </a:bodyPr>
          <a:lstStyle/>
          <a:p>
            <a:pPr marL="0" indent="0">
              <a:buNone/>
            </a:pPr>
            <a:r>
              <a:rPr lang="en-US" sz="1200" dirty="0"/>
              <a:t>Source: </a:t>
            </a:r>
            <a:r>
              <a:rPr lang="en-US" sz="1200" dirty="0" err="1"/>
              <a:t>Vala</a:t>
            </a:r>
            <a:r>
              <a:rPr lang="en-US" sz="1200" dirty="0"/>
              <a:t> Afshar, Chief Digital </a:t>
            </a:r>
            <a:r>
              <a:rPr lang="en-US" sz="1200" dirty="0" err="1"/>
              <a:t>Evangeslist</a:t>
            </a:r>
            <a:r>
              <a:rPr lang="en-US" sz="1200" dirty="0"/>
              <a:t>, Salesforce, Inc.; Dated: September 26, 2018</a:t>
            </a:r>
          </a:p>
        </p:txBody>
      </p:sp>
      <p:pic>
        <p:nvPicPr>
          <p:cNvPr id="16386" name="Picture 2">
            <a:extLst>
              <a:ext uri="{FF2B5EF4-FFF2-40B4-BE49-F238E27FC236}">
                <a16:creationId xmlns:a16="http://schemas.microsoft.com/office/drawing/2014/main" id="{8E73E3E7-CBA5-CB34-E3FD-D20862627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122" y="903095"/>
            <a:ext cx="6437756" cy="4960494"/>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822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754583" y="5863590"/>
            <a:ext cx="8246423" cy="316674"/>
          </a:xfrm>
        </p:spPr>
        <p:txBody>
          <a:bodyPr>
            <a:normAutofit/>
          </a:bodyPr>
          <a:lstStyle/>
          <a:p>
            <a:pPr marL="0" indent="0">
              <a:buNone/>
            </a:pPr>
            <a:r>
              <a:rPr lang="en-US" sz="1200" dirty="0"/>
              <a:t>Source: The Daily Shot; Dated: May 8, 2024</a:t>
            </a:r>
          </a:p>
        </p:txBody>
      </p:sp>
      <p:pic>
        <p:nvPicPr>
          <p:cNvPr id="4" name="Picture 3" descr="A graph of a growing investment strategy&#10;&#10;Description automatically generated with medium confidence">
            <a:extLst>
              <a:ext uri="{FF2B5EF4-FFF2-40B4-BE49-F238E27FC236}">
                <a16:creationId xmlns:a16="http://schemas.microsoft.com/office/drawing/2014/main" id="{A270437A-C859-D632-1B8D-900D90B17FA2}"/>
              </a:ext>
            </a:extLst>
          </p:cNvPr>
          <p:cNvPicPr>
            <a:picLocks noChangeAspect="1"/>
          </p:cNvPicPr>
          <p:nvPr/>
        </p:nvPicPr>
        <p:blipFill>
          <a:blip r:embed="rId2"/>
          <a:stretch>
            <a:fillRect/>
          </a:stretch>
        </p:blipFill>
        <p:spPr>
          <a:xfrm>
            <a:off x="3345760" y="693140"/>
            <a:ext cx="5500480" cy="5170450"/>
          </a:xfrm>
          <a:prstGeom prst="rect">
            <a:avLst/>
          </a:prstGeom>
          <a:ln w="3175">
            <a:solidFill>
              <a:schemeClr val="tx1"/>
            </a:solidFill>
          </a:ln>
        </p:spPr>
      </p:pic>
    </p:spTree>
    <p:extLst>
      <p:ext uri="{BB962C8B-B14F-4D97-AF65-F5344CB8AC3E}">
        <p14:creationId xmlns:p14="http://schemas.microsoft.com/office/powerpoint/2010/main" val="3547356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018313" y="5863589"/>
            <a:ext cx="8246423" cy="316674"/>
          </a:xfrm>
        </p:spPr>
        <p:txBody>
          <a:bodyPr>
            <a:normAutofit/>
          </a:bodyPr>
          <a:lstStyle/>
          <a:p>
            <a:pPr marL="0" indent="0">
              <a:buNone/>
            </a:pPr>
            <a:r>
              <a:rPr lang="en-US" sz="1200" dirty="0"/>
              <a:t>Source: Morgan Stanley Research; Dated: February 26, 2024</a:t>
            </a:r>
          </a:p>
        </p:txBody>
      </p:sp>
      <p:pic>
        <p:nvPicPr>
          <p:cNvPr id="4" name="Picture 3" descr="A graph of different colored squares&#10;&#10;Description automatically generated with medium confidence">
            <a:extLst>
              <a:ext uri="{FF2B5EF4-FFF2-40B4-BE49-F238E27FC236}">
                <a16:creationId xmlns:a16="http://schemas.microsoft.com/office/drawing/2014/main" id="{3028D86D-19AC-2C8B-7467-22E424383F06}"/>
              </a:ext>
            </a:extLst>
          </p:cNvPr>
          <p:cNvPicPr>
            <a:picLocks noChangeAspect="1"/>
          </p:cNvPicPr>
          <p:nvPr/>
        </p:nvPicPr>
        <p:blipFill>
          <a:blip r:embed="rId2"/>
          <a:stretch>
            <a:fillRect/>
          </a:stretch>
        </p:blipFill>
        <p:spPr>
          <a:xfrm>
            <a:off x="2929333" y="619500"/>
            <a:ext cx="6333333" cy="5244089"/>
          </a:xfrm>
          <a:prstGeom prst="rect">
            <a:avLst/>
          </a:prstGeom>
          <a:ln w="3175">
            <a:solidFill>
              <a:schemeClr val="tx1"/>
            </a:solidFill>
          </a:ln>
        </p:spPr>
      </p:pic>
    </p:spTree>
    <p:extLst>
      <p:ext uri="{BB962C8B-B14F-4D97-AF65-F5344CB8AC3E}">
        <p14:creationId xmlns:p14="http://schemas.microsoft.com/office/powerpoint/2010/main" val="1708972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439737" y="5863589"/>
            <a:ext cx="6096991" cy="679715"/>
          </a:xfrm>
        </p:spPr>
        <p:txBody>
          <a:bodyPr>
            <a:normAutofit/>
          </a:bodyPr>
          <a:lstStyle/>
          <a:p>
            <a:pPr marL="0" indent="0" algn="r">
              <a:buNone/>
            </a:pPr>
            <a:r>
              <a:rPr lang="en-US" sz="1200" dirty="0"/>
              <a:t>Source: </a:t>
            </a:r>
            <a:r>
              <a:rPr lang="en-US" sz="1200" dirty="0" err="1"/>
              <a:t>Burgiss</a:t>
            </a:r>
            <a:r>
              <a:rPr lang="en-US" sz="1200" dirty="0"/>
              <a:t>, Morningstar, NCREIF, </a:t>
            </a:r>
            <a:r>
              <a:rPr lang="en-US" sz="1200" dirty="0" err="1"/>
              <a:t>PivotalPath</a:t>
            </a:r>
            <a:r>
              <a:rPr lang="en-US" sz="1200" dirty="0"/>
              <a:t>, J.P. Morgan Asset Management; Dated: April 2, 2024</a:t>
            </a:r>
          </a:p>
        </p:txBody>
      </p:sp>
      <p:pic>
        <p:nvPicPr>
          <p:cNvPr id="4" name="Picture 3">
            <a:extLst>
              <a:ext uri="{FF2B5EF4-FFF2-40B4-BE49-F238E27FC236}">
                <a16:creationId xmlns:a16="http://schemas.microsoft.com/office/drawing/2014/main" id="{53C5A0AF-06E2-A2AE-B51E-687DF7B03978}"/>
              </a:ext>
            </a:extLst>
          </p:cNvPr>
          <p:cNvPicPr>
            <a:picLocks noChangeAspect="1"/>
          </p:cNvPicPr>
          <p:nvPr/>
        </p:nvPicPr>
        <p:blipFill>
          <a:blip r:embed="rId2"/>
          <a:stretch>
            <a:fillRect/>
          </a:stretch>
        </p:blipFill>
        <p:spPr>
          <a:xfrm>
            <a:off x="2541333" y="703588"/>
            <a:ext cx="7109334" cy="5160001"/>
          </a:xfrm>
          <a:prstGeom prst="rect">
            <a:avLst/>
          </a:prstGeom>
          <a:ln w="3175">
            <a:solidFill>
              <a:schemeClr val="tx1"/>
            </a:solidFill>
          </a:ln>
        </p:spPr>
      </p:pic>
    </p:spTree>
    <p:extLst>
      <p:ext uri="{BB962C8B-B14F-4D97-AF65-F5344CB8AC3E}">
        <p14:creationId xmlns:p14="http://schemas.microsoft.com/office/powerpoint/2010/main" val="2185691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F48BD62-19CE-CEE3-7D1C-7A3001046F7D}"/>
              </a:ext>
            </a:extLst>
          </p:cNvPr>
          <p:cNvSpPr>
            <a:spLocks noGrp="1"/>
          </p:cNvSpPr>
          <p:nvPr>
            <p:ph idx="1"/>
          </p:nvPr>
        </p:nvSpPr>
        <p:spPr>
          <a:xfrm>
            <a:off x="1044040" y="2422554"/>
            <a:ext cx="4620489" cy="2921341"/>
          </a:xfrm>
        </p:spPr>
        <p:txBody>
          <a:bodyPr>
            <a:normAutofit/>
          </a:bodyPr>
          <a:lstStyle/>
          <a:p>
            <a:r>
              <a:rPr lang="en-US" sz="1600" b="1" u="sng" dirty="0"/>
              <a:t>I. Of the Past Four Centuries; Abolitions of:</a:t>
            </a:r>
          </a:p>
          <a:p>
            <a:pPr lvl="1"/>
            <a:r>
              <a:rPr lang="en-US" sz="1400" dirty="0">
                <a:solidFill>
                  <a:srgbClr val="78818C"/>
                </a:solidFill>
              </a:rPr>
              <a:t>1700s: Absolute Monarchies</a:t>
            </a:r>
          </a:p>
          <a:p>
            <a:pPr lvl="1"/>
            <a:r>
              <a:rPr lang="en-US" sz="1400" dirty="0">
                <a:solidFill>
                  <a:srgbClr val="78818C"/>
                </a:solidFill>
              </a:rPr>
              <a:t>1800s: Slavery and Serfdom</a:t>
            </a:r>
          </a:p>
          <a:p>
            <a:pPr lvl="1"/>
            <a:r>
              <a:rPr lang="en-US" sz="1400" dirty="0">
                <a:solidFill>
                  <a:srgbClr val="78818C"/>
                </a:solidFill>
              </a:rPr>
              <a:t>1900s: Fascism and Totalitarianism</a:t>
            </a:r>
          </a:p>
          <a:p>
            <a:pPr lvl="1"/>
            <a:r>
              <a:rPr lang="en-US" sz="1400" dirty="0">
                <a:solidFill>
                  <a:srgbClr val="78818C"/>
                </a:solidFill>
              </a:rPr>
              <a:t>2000s: Oppression, Abuse, and Mistreatment</a:t>
            </a:r>
          </a:p>
          <a:p>
            <a:r>
              <a:rPr lang="en-US" sz="1600" b="1" u="sng" dirty="0"/>
              <a:t>II. Of the First 24 Years of this Century:</a:t>
            </a:r>
          </a:p>
          <a:p>
            <a:pPr lvl="1"/>
            <a:r>
              <a:rPr lang="en-US" sz="1400" dirty="0">
                <a:solidFill>
                  <a:srgbClr val="78818C"/>
                </a:solidFill>
              </a:rPr>
              <a:t>The Rise of China</a:t>
            </a:r>
          </a:p>
          <a:p>
            <a:pPr lvl="1"/>
            <a:r>
              <a:rPr lang="en-US" sz="1400" dirty="0">
                <a:solidFill>
                  <a:srgbClr val="78818C"/>
                </a:solidFill>
              </a:rPr>
              <a:t>Middle Eastern Relations</a:t>
            </a:r>
          </a:p>
          <a:p>
            <a:pPr lvl="1"/>
            <a:r>
              <a:rPr lang="en-US" sz="1400" dirty="0">
                <a:solidFill>
                  <a:srgbClr val="78818C"/>
                </a:solidFill>
              </a:rPr>
              <a:t>The Redefinition of Europe</a:t>
            </a:r>
          </a:p>
          <a:p>
            <a:pPr lvl="1"/>
            <a:r>
              <a:rPr lang="en-US" sz="1400" dirty="0">
                <a:solidFill>
                  <a:srgbClr val="78818C"/>
                </a:solidFill>
              </a:rPr>
              <a:t>The Positioning of the Americas</a:t>
            </a:r>
          </a:p>
        </p:txBody>
      </p:sp>
      <p:sp>
        <p:nvSpPr>
          <p:cNvPr id="5" name="Title 1">
            <a:extLst>
              <a:ext uri="{FF2B5EF4-FFF2-40B4-BE49-F238E27FC236}">
                <a16:creationId xmlns:a16="http://schemas.microsoft.com/office/drawing/2014/main" id="{190B3D49-1DC7-CB4B-1879-C37400214E22}"/>
              </a:ext>
            </a:extLst>
          </p:cNvPr>
          <p:cNvSpPr>
            <a:spLocks noGrp="1"/>
          </p:cNvSpPr>
          <p:nvPr>
            <p:ph type="title"/>
          </p:nvPr>
        </p:nvSpPr>
        <p:spPr>
          <a:xfrm>
            <a:off x="838200" y="1143000"/>
            <a:ext cx="10515600" cy="776288"/>
          </a:xfrm>
        </p:spPr>
        <p:txBody>
          <a:bodyPr>
            <a:normAutofit/>
          </a:bodyPr>
          <a:lstStyle/>
          <a:p>
            <a:r>
              <a:rPr lang="en-US" sz="2800" dirty="0"/>
              <a:t>The Big Stories</a:t>
            </a:r>
          </a:p>
        </p:txBody>
      </p:sp>
      <p:sp>
        <p:nvSpPr>
          <p:cNvPr id="7" name="Content Placeholder 3">
            <a:extLst>
              <a:ext uri="{FF2B5EF4-FFF2-40B4-BE49-F238E27FC236}">
                <a16:creationId xmlns:a16="http://schemas.microsoft.com/office/drawing/2014/main" id="{B7B35F17-F4AA-18B9-4580-859F654C5B8A}"/>
              </a:ext>
            </a:extLst>
          </p:cNvPr>
          <p:cNvSpPr txBox="1">
            <a:spLocks/>
          </p:cNvSpPr>
          <p:nvPr/>
        </p:nvSpPr>
        <p:spPr>
          <a:xfrm>
            <a:off x="6527472" y="2410684"/>
            <a:ext cx="3673431" cy="2921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u="sng" dirty="0"/>
              <a:t>III. Of Recent Times:</a:t>
            </a:r>
          </a:p>
          <a:p>
            <a:pPr lvl="1"/>
            <a:r>
              <a:rPr lang="en-US" sz="1400" dirty="0">
                <a:solidFill>
                  <a:srgbClr val="78818C"/>
                </a:solidFill>
              </a:rPr>
              <a:t>Cryptocurrencies + Cybersecurity</a:t>
            </a:r>
          </a:p>
          <a:p>
            <a:pPr lvl="1"/>
            <a:r>
              <a:rPr lang="en-US" sz="1400" dirty="0">
                <a:solidFill>
                  <a:srgbClr val="78818C"/>
                </a:solidFill>
              </a:rPr>
              <a:t>Covid and Stimulus</a:t>
            </a:r>
          </a:p>
          <a:p>
            <a:pPr lvl="1"/>
            <a:r>
              <a:rPr lang="en-US" sz="1400" dirty="0">
                <a:solidFill>
                  <a:srgbClr val="78818C"/>
                </a:solidFill>
              </a:rPr>
              <a:t>Polarization</a:t>
            </a:r>
          </a:p>
          <a:p>
            <a:pPr lvl="1"/>
            <a:r>
              <a:rPr lang="en-US" sz="1400" dirty="0">
                <a:solidFill>
                  <a:srgbClr val="78818C"/>
                </a:solidFill>
              </a:rPr>
              <a:t>Armed Conflict</a:t>
            </a:r>
          </a:p>
          <a:p>
            <a:r>
              <a:rPr lang="en-US" sz="1600" b="1" u="sng" dirty="0"/>
              <a:t>IV. Of the Investment Realm:</a:t>
            </a:r>
          </a:p>
          <a:p>
            <a:pPr lvl="1"/>
            <a:r>
              <a:rPr lang="en-US" sz="1400" dirty="0">
                <a:solidFill>
                  <a:srgbClr val="78818C"/>
                </a:solidFill>
              </a:rPr>
              <a:t>Derivatives</a:t>
            </a:r>
          </a:p>
          <a:p>
            <a:pPr lvl="1"/>
            <a:r>
              <a:rPr lang="en-US" sz="1400" dirty="0">
                <a:solidFill>
                  <a:srgbClr val="78818C"/>
                </a:solidFill>
              </a:rPr>
              <a:t>Central Banks, Debt, and Deficits</a:t>
            </a:r>
          </a:p>
          <a:p>
            <a:pPr lvl="1"/>
            <a:r>
              <a:rPr lang="en-US" sz="1400" dirty="0">
                <a:solidFill>
                  <a:srgbClr val="78818C"/>
                </a:solidFill>
              </a:rPr>
              <a:t>Alternative Investments</a:t>
            </a:r>
          </a:p>
          <a:p>
            <a:pPr lvl="1"/>
            <a:r>
              <a:rPr lang="en-US" sz="1400" dirty="0">
                <a:solidFill>
                  <a:srgbClr val="78818C"/>
                </a:solidFill>
              </a:rPr>
              <a:t>Deglobalization</a:t>
            </a:r>
          </a:p>
        </p:txBody>
      </p:sp>
    </p:spTree>
    <p:extLst>
      <p:ext uri="{BB962C8B-B14F-4D97-AF65-F5344CB8AC3E}">
        <p14:creationId xmlns:p14="http://schemas.microsoft.com/office/powerpoint/2010/main" val="3816134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7500256" y="5863589"/>
            <a:ext cx="8246423" cy="316674"/>
          </a:xfrm>
        </p:spPr>
        <p:txBody>
          <a:bodyPr>
            <a:normAutofit/>
          </a:bodyPr>
          <a:lstStyle/>
          <a:p>
            <a:pPr marL="0" indent="0">
              <a:buNone/>
            </a:pPr>
            <a:r>
              <a:rPr lang="en-US" sz="1200" dirty="0"/>
              <a:t>Source: Goldprice.org; Dated: May 1, 2024</a:t>
            </a:r>
          </a:p>
        </p:txBody>
      </p:sp>
      <p:pic>
        <p:nvPicPr>
          <p:cNvPr id="18434" name="Picture 2">
            <a:extLst>
              <a:ext uri="{FF2B5EF4-FFF2-40B4-BE49-F238E27FC236}">
                <a16:creationId xmlns:a16="http://schemas.microsoft.com/office/drawing/2014/main" id="{ECF443C5-EA5B-BB72-99F9-F8048DCBDE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783" y="1137176"/>
            <a:ext cx="8876434" cy="4726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2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4210790" y="5863589"/>
            <a:ext cx="8246423" cy="316674"/>
          </a:xfrm>
        </p:spPr>
        <p:txBody>
          <a:bodyPr>
            <a:normAutofit/>
          </a:bodyPr>
          <a:lstStyle/>
          <a:p>
            <a:pPr marL="0" indent="0">
              <a:buNone/>
            </a:pPr>
            <a:r>
              <a:rPr lang="en-US" sz="1200" dirty="0"/>
              <a:t>Source: /u/</a:t>
            </a:r>
            <a:r>
              <a:rPr lang="en-US" sz="1200" dirty="0" err="1"/>
              <a:t>zonination</a:t>
            </a:r>
            <a:r>
              <a:rPr lang="en-US" sz="1200" dirty="0"/>
              <a:t>; The Daily Shot; Dated: September 7, 2018</a:t>
            </a:r>
          </a:p>
        </p:txBody>
      </p:sp>
      <p:pic>
        <p:nvPicPr>
          <p:cNvPr id="19458" name="Picture 2">
            <a:extLst>
              <a:ext uri="{FF2B5EF4-FFF2-40B4-BE49-F238E27FC236}">
                <a16:creationId xmlns:a16="http://schemas.microsoft.com/office/drawing/2014/main" id="{56B69FE0-9396-7B0E-56CC-23BB3A8D9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720089"/>
            <a:ext cx="5143500" cy="5143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601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FCD9-8439-4AE9-ED04-EB8847B3EF68}"/>
              </a:ext>
            </a:extLst>
          </p:cNvPr>
          <p:cNvSpPr>
            <a:spLocks noGrp="1"/>
          </p:cNvSpPr>
          <p:nvPr>
            <p:ph type="title"/>
          </p:nvPr>
        </p:nvSpPr>
        <p:spPr>
          <a:xfrm>
            <a:off x="838200" y="754855"/>
            <a:ext cx="10515600" cy="776288"/>
          </a:xfrm>
        </p:spPr>
        <p:txBody>
          <a:bodyPr>
            <a:normAutofit/>
          </a:bodyPr>
          <a:lstStyle/>
          <a:p>
            <a:r>
              <a:rPr lang="en-US" sz="2800" dirty="0"/>
              <a:t>The Top Ten Secrets to Success</a:t>
            </a:r>
            <a:br>
              <a:rPr lang="en-US" sz="2800" dirty="0"/>
            </a:br>
            <a:r>
              <a:rPr lang="en-US" sz="1600" dirty="0"/>
              <a:t>Adapted from </a:t>
            </a:r>
            <a:r>
              <a:rPr lang="en-US" sz="1600" i="1" dirty="0"/>
              <a:t>Investor’s Business Daily</a:t>
            </a:r>
            <a:r>
              <a:rPr lang="en-US" sz="1600" dirty="0"/>
              <a:t>, founded in 1984</a:t>
            </a:r>
          </a:p>
        </p:txBody>
      </p:sp>
      <p:sp>
        <p:nvSpPr>
          <p:cNvPr id="4" name="Content Placeholder 3">
            <a:extLst>
              <a:ext uri="{FF2B5EF4-FFF2-40B4-BE49-F238E27FC236}">
                <a16:creationId xmlns:a16="http://schemas.microsoft.com/office/drawing/2014/main" id="{76186D95-0F38-1973-37E2-4876AD73E608}"/>
              </a:ext>
            </a:extLst>
          </p:cNvPr>
          <p:cNvSpPr txBox="1">
            <a:spLocks/>
          </p:cNvSpPr>
          <p:nvPr/>
        </p:nvSpPr>
        <p:spPr>
          <a:xfrm>
            <a:off x="1044040" y="1919289"/>
            <a:ext cx="10309760" cy="37957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en-US" sz="1600" b="1" dirty="0">
                <a:solidFill>
                  <a:srgbClr val="78818C"/>
                </a:solidFill>
              </a:rPr>
              <a:t>How You Think is Everything: </a:t>
            </a:r>
            <a:r>
              <a:rPr lang="en-US" sz="1600" dirty="0">
                <a:solidFill>
                  <a:srgbClr val="78818C"/>
                </a:solidFill>
              </a:rPr>
              <a:t>Always be positive. Think success, not failure. Beware of a negative environment.</a:t>
            </a:r>
          </a:p>
          <a:p>
            <a:pPr marL="342900" indent="-342900">
              <a:buAutoNum type="arabicPeriod"/>
            </a:pPr>
            <a:r>
              <a:rPr lang="en-US" sz="1600" b="1" dirty="0"/>
              <a:t>Decide Upon Your True Dreams and Goals: </a:t>
            </a:r>
            <a:r>
              <a:rPr lang="en-US" sz="1600" dirty="0"/>
              <a:t>Write down your specific goals and develop a plan to reach them.</a:t>
            </a:r>
          </a:p>
          <a:p>
            <a:pPr marL="342900" indent="-342900">
              <a:buAutoNum type="arabicPeriod"/>
            </a:pPr>
            <a:r>
              <a:rPr lang="en-US" sz="1600" b="1" dirty="0">
                <a:solidFill>
                  <a:srgbClr val="78818C"/>
                </a:solidFill>
              </a:rPr>
              <a:t>Take Action: </a:t>
            </a:r>
            <a:r>
              <a:rPr lang="en-US" sz="1600" dirty="0">
                <a:solidFill>
                  <a:srgbClr val="78818C"/>
                </a:solidFill>
              </a:rPr>
              <a:t>Goals are nothin</a:t>
            </a:r>
            <a:r>
              <a:rPr lang="en-US" sz="1600" dirty="0"/>
              <a:t>g without action. Don’t be afraid to get started. Just do it.</a:t>
            </a:r>
          </a:p>
          <a:p>
            <a:pPr marL="342900" indent="-342900">
              <a:buAutoNum type="arabicPeriod"/>
            </a:pPr>
            <a:r>
              <a:rPr lang="en-US" sz="1600" b="1" dirty="0">
                <a:solidFill>
                  <a:srgbClr val="78818C"/>
                </a:solidFill>
              </a:rPr>
              <a:t>Never Stop Learning: </a:t>
            </a:r>
            <a:r>
              <a:rPr lang="en-US" sz="1600" dirty="0">
                <a:solidFill>
                  <a:srgbClr val="78818C"/>
                </a:solidFill>
              </a:rPr>
              <a:t>Go back to school or read books. Get training and acquire skills</a:t>
            </a:r>
            <a:r>
              <a:rPr lang="en-US" sz="1600" dirty="0"/>
              <a:t>.</a:t>
            </a:r>
          </a:p>
          <a:p>
            <a:pPr marL="342900" indent="-342900">
              <a:buAutoNum type="arabicPeriod"/>
            </a:pPr>
            <a:r>
              <a:rPr lang="en-US" sz="1600" b="1" dirty="0">
                <a:solidFill>
                  <a:srgbClr val="78818C"/>
                </a:solidFill>
              </a:rPr>
              <a:t>Be Persistent and Work Hard: </a:t>
            </a:r>
            <a:r>
              <a:rPr lang="en-US" sz="1600" dirty="0">
                <a:solidFill>
                  <a:srgbClr val="78818C"/>
                </a:solidFill>
              </a:rPr>
              <a:t>Success is a marathon, not a sprint. Never give up.</a:t>
            </a:r>
          </a:p>
          <a:p>
            <a:pPr marL="342900" indent="-342900">
              <a:buAutoNum type="arabicPeriod"/>
            </a:pPr>
            <a:r>
              <a:rPr lang="en-US" sz="1600" b="1" dirty="0"/>
              <a:t>Learn to Analyze Details: </a:t>
            </a:r>
            <a:r>
              <a:rPr lang="en-US" sz="1600" dirty="0"/>
              <a:t>Get all the facts, all the input. Learn from your mistakes.</a:t>
            </a:r>
          </a:p>
          <a:p>
            <a:pPr marL="342900" indent="-342900">
              <a:buAutoNum type="arabicPeriod"/>
            </a:pPr>
            <a:r>
              <a:rPr lang="en-US" sz="1600" b="1" dirty="0"/>
              <a:t>Focus Your Time and Money: </a:t>
            </a:r>
            <a:r>
              <a:rPr lang="en-US" sz="1600" dirty="0"/>
              <a:t>Don’t let other people or things distract you.</a:t>
            </a:r>
          </a:p>
          <a:p>
            <a:pPr marL="342900" indent="-342900">
              <a:buAutoNum type="arabicPeriod"/>
            </a:pPr>
            <a:r>
              <a:rPr lang="en-US" sz="1600" b="1" dirty="0">
                <a:solidFill>
                  <a:srgbClr val="78818C"/>
                </a:solidFill>
              </a:rPr>
              <a:t>Don’t Be Afraid to Innovate; Be Different: </a:t>
            </a:r>
            <a:r>
              <a:rPr lang="en-US" sz="1600" dirty="0">
                <a:solidFill>
                  <a:srgbClr val="78818C"/>
                </a:solidFill>
              </a:rPr>
              <a:t>Following the herd is a sure way to mediocrity.</a:t>
            </a:r>
          </a:p>
          <a:p>
            <a:pPr marL="342900" indent="-342900">
              <a:buAutoNum type="arabicPeriod"/>
            </a:pPr>
            <a:r>
              <a:rPr lang="en-US" sz="1600" b="1" dirty="0"/>
              <a:t>Deal and Communicate with People Effectively: </a:t>
            </a:r>
            <a:r>
              <a:rPr lang="en-US" sz="1600" dirty="0"/>
              <a:t>No person is an island. Learn to understand and motivate others.</a:t>
            </a:r>
          </a:p>
          <a:p>
            <a:pPr marL="342900" indent="-342900">
              <a:buAutoNum type="arabicPeriod"/>
            </a:pPr>
            <a:r>
              <a:rPr lang="en-US" sz="1600" b="1" dirty="0">
                <a:solidFill>
                  <a:srgbClr val="78818C"/>
                </a:solidFill>
              </a:rPr>
              <a:t>Be Honest and Dep</a:t>
            </a:r>
            <a:r>
              <a:rPr lang="en-US" sz="1600" b="1" dirty="0"/>
              <a:t>endable; Take Responsibility: </a:t>
            </a:r>
            <a:r>
              <a:rPr lang="en-US" sz="1600" dirty="0"/>
              <a:t>Otherwise, Nos. 1-9 won’t matter.</a:t>
            </a:r>
            <a:endParaRPr lang="en-US" sz="1600" dirty="0">
              <a:solidFill>
                <a:srgbClr val="78818C"/>
              </a:solidFill>
            </a:endParaRPr>
          </a:p>
        </p:txBody>
      </p:sp>
      <p:sp>
        <p:nvSpPr>
          <p:cNvPr id="7" name="Content Placeholder 2">
            <a:extLst>
              <a:ext uri="{FF2B5EF4-FFF2-40B4-BE49-F238E27FC236}">
                <a16:creationId xmlns:a16="http://schemas.microsoft.com/office/drawing/2014/main" id="{2A2AB59F-8FCA-7658-1C3F-69334A358CF3}"/>
              </a:ext>
            </a:extLst>
          </p:cNvPr>
          <p:cNvSpPr>
            <a:spLocks noGrp="1"/>
          </p:cNvSpPr>
          <p:nvPr>
            <p:ph idx="1"/>
          </p:nvPr>
        </p:nvSpPr>
        <p:spPr>
          <a:xfrm>
            <a:off x="8068788" y="6187913"/>
            <a:ext cx="8246423" cy="657873"/>
          </a:xfrm>
        </p:spPr>
        <p:txBody>
          <a:bodyPr>
            <a:normAutofit/>
          </a:bodyPr>
          <a:lstStyle/>
          <a:p>
            <a:pPr marL="0" indent="0">
              <a:buNone/>
            </a:pPr>
            <a:r>
              <a:rPr lang="en-US" sz="1200" dirty="0"/>
              <a:t>Source: Investor’s Business Daily; Dated: July 2, 2019</a:t>
            </a:r>
          </a:p>
        </p:txBody>
      </p:sp>
    </p:spTree>
    <p:extLst>
      <p:ext uri="{BB962C8B-B14F-4D97-AF65-F5344CB8AC3E}">
        <p14:creationId xmlns:p14="http://schemas.microsoft.com/office/powerpoint/2010/main" val="1357230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5267694" y="5863589"/>
            <a:ext cx="8246423" cy="316674"/>
          </a:xfrm>
        </p:spPr>
        <p:txBody>
          <a:bodyPr>
            <a:normAutofit/>
          </a:bodyPr>
          <a:lstStyle/>
          <a:p>
            <a:pPr marL="0" indent="0">
              <a:buNone/>
            </a:pPr>
            <a:r>
              <a:rPr lang="en-US" sz="1200" dirty="0"/>
              <a:t>Source: World Bank, </a:t>
            </a:r>
            <a:r>
              <a:rPr lang="en-US" sz="1200" dirty="0" err="1"/>
              <a:t>Macrobond</a:t>
            </a:r>
            <a:r>
              <a:rPr lang="en-US" sz="1200" dirty="0"/>
              <a:t>, </a:t>
            </a:r>
            <a:r>
              <a:rPr lang="en-US" sz="1200" dirty="0" err="1"/>
              <a:t>Arcano</a:t>
            </a:r>
            <a:r>
              <a:rPr lang="en-US" sz="1200" dirty="0"/>
              <a:t> Research; Dated: April 12, 2024</a:t>
            </a:r>
          </a:p>
        </p:txBody>
      </p:sp>
      <p:pic>
        <p:nvPicPr>
          <p:cNvPr id="3075" name="Picture 3">
            <a:extLst>
              <a:ext uri="{FF2B5EF4-FFF2-40B4-BE49-F238E27FC236}">
                <a16:creationId xmlns:a16="http://schemas.microsoft.com/office/drawing/2014/main" id="{101D03F2-E310-85B7-D9DC-7F3A3E611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011" y="958602"/>
            <a:ext cx="8459978" cy="49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76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7178797" y="5130140"/>
            <a:ext cx="8246423" cy="316674"/>
          </a:xfrm>
        </p:spPr>
        <p:txBody>
          <a:bodyPr>
            <a:normAutofit/>
          </a:bodyPr>
          <a:lstStyle/>
          <a:p>
            <a:pPr marL="0" indent="0">
              <a:buNone/>
            </a:pPr>
            <a:r>
              <a:rPr lang="en-US" sz="1200" dirty="0"/>
              <a:t>Source: U.S. Department of State; Dated: February 6, 2024</a:t>
            </a:r>
          </a:p>
        </p:txBody>
      </p:sp>
      <p:pic>
        <p:nvPicPr>
          <p:cNvPr id="4" name="Picture 3" descr="A map of the north america&#10;&#10;Description automatically generated">
            <a:extLst>
              <a:ext uri="{FF2B5EF4-FFF2-40B4-BE49-F238E27FC236}">
                <a16:creationId xmlns:a16="http://schemas.microsoft.com/office/drawing/2014/main" id="{4A48DA5F-46D3-D766-4163-C7980E48EED6}"/>
              </a:ext>
            </a:extLst>
          </p:cNvPr>
          <p:cNvPicPr>
            <a:picLocks noChangeAspect="1"/>
          </p:cNvPicPr>
          <p:nvPr/>
        </p:nvPicPr>
        <p:blipFill rotWithShape="1">
          <a:blip r:embed="rId2"/>
          <a:srcRect t="1" b="37315"/>
          <a:stretch/>
        </p:blipFill>
        <p:spPr>
          <a:xfrm>
            <a:off x="1444517" y="814983"/>
            <a:ext cx="4342725" cy="5048606"/>
          </a:xfrm>
          <a:prstGeom prst="rect">
            <a:avLst/>
          </a:prstGeom>
          <a:ln w="3175">
            <a:solidFill>
              <a:schemeClr val="tx1"/>
            </a:solidFill>
          </a:ln>
        </p:spPr>
      </p:pic>
      <p:pic>
        <p:nvPicPr>
          <p:cNvPr id="6" name="Picture 5" descr="A map of the north america&#10;&#10;Description automatically generated">
            <a:extLst>
              <a:ext uri="{FF2B5EF4-FFF2-40B4-BE49-F238E27FC236}">
                <a16:creationId xmlns:a16="http://schemas.microsoft.com/office/drawing/2014/main" id="{533A8671-7E3D-1344-1990-FE72E77D4623}"/>
              </a:ext>
            </a:extLst>
          </p:cNvPr>
          <p:cNvPicPr>
            <a:picLocks noChangeAspect="1"/>
          </p:cNvPicPr>
          <p:nvPr/>
        </p:nvPicPr>
        <p:blipFill rotWithShape="1">
          <a:blip r:embed="rId2"/>
          <a:srcRect t="64762"/>
          <a:stretch/>
        </p:blipFill>
        <p:spPr>
          <a:xfrm>
            <a:off x="6096000" y="1727860"/>
            <a:ext cx="5206010" cy="3402280"/>
          </a:xfrm>
          <a:prstGeom prst="rect">
            <a:avLst/>
          </a:prstGeom>
          <a:ln w="3175">
            <a:solidFill>
              <a:schemeClr val="tx1"/>
            </a:solidFill>
          </a:ln>
        </p:spPr>
      </p:pic>
      <p:sp>
        <p:nvSpPr>
          <p:cNvPr id="7" name="Content Placeholder 2">
            <a:extLst>
              <a:ext uri="{FF2B5EF4-FFF2-40B4-BE49-F238E27FC236}">
                <a16:creationId xmlns:a16="http://schemas.microsoft.com/office/drawing/2014/main" id="{2F0623FF-3C95-ED78-B972-E8F86ADE0DBF}"/>
              </a:ext>
            </a:extLst>
          </p:cNvPr>
          <p:cNvSpPr txBox="1">
            <a:spLocks/>
          </p:cNvSpPr>
          <p:nvPr/>
        </p:nvSpPr>
        <p:spPr>
          <a:xfrm>
            <a:off x="1664030" y="5884680"/>
            <a:ext cx="8246423" cy="316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818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a:t>Source: U.S. Department of State; Dated: February 6, 2024</a:t>
            </a:r>
            <a:endParaRPr lang="en-US" sz="1200" dirty="0"/>
          </a:p>
        </p:txBody>
      </p:sp>
    </p:spTree>
    <p:extLst>
      <p:ext uri="{BB962C8B-B14F-4D97-AF65-F5344CB8AC3E}">
        <p14:creationId xmlns:p14="http://schemas.microsoft.com/office/powerpoint/2010/main" val="76363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569523" y="5863589"/>
            <a:ext cx="8246423" cy="316674"/>
          </a:xfrm>
        </p:spPr>
        <p:txBody>
          <a:bodyPr>
            <a:normAutofit/>
          </a:bodyPr>
          <a:lstStyle/>
          <a:p>
            <a:pPr marL="0" indent="0">
              <a:buNone/>
            </a:pPr>
            <a:r>
              <a:rPr lang="en-US" sz="1200" dirty="0"/>
              <a:t>Source: The Fletcher School of Law and Diplomacy, Tufts University; Dated: April 1, 2024</a:t>
            </a:r>
          </a:p>
        </p:txBody>
      </p:sp>
      <p:pic>
        <p:nvPicPr>
          <p:cNvPr id="4098" name="Picture 2">
            <a:extLst>
              <a:ext uri="{FF2B5EF4-FFF2-40B4-BE49-F238E27FC236}">
                <a16:creationId xmlns:a16="http://schemas.microsoft.com/office/drawing/2014/main" id="{4EBF8483-7ED4-FAA6-2418-F51FB0DDB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2" y="823262"/>
            <a:ext cx="7142575" cy="504032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07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83A377-6705-3FE4-5E14-508E09435823}"/>
              </a:ext>
            </a:extLst>
          </p:cNvPr>
          <p:cNvSpPr>
            <a:spLocks noGrp="1"/>
          </p:cNvSpPr>
          <p:nvPr>
            <p:ph idx="1"/>
          </p:nvPr>
        </p:nvSpPr>
        <p:spPr>
          <a:xfrm>
            <a:off x="3855521" y="5863589"/>
            <a:ext cx="5123801" cy="543992"/>
          </a:xfrm>
        </p:spPr>
        <p:txBody>
          <a:bodyPr>
            <a:normAutofit/>
          </a:bodyPr>
          <a:lstStyle/>
          <a:p>
            <a:pPr marL="0" indent="0" algn="r">
              <a:buNone/>
            </a:pPr>
            <a:r>
              <a:rPr lang="en-US" sz="1200" dirty="0"/>
              <a:t>Source: U.S. Bureau of Economic Analysis, International Monetary Fund; Dated: April 1, 2019</a:t>
            </a:r>
          </a:p>
        </p:txBody>
      </p:sp>
      <p:pic>
        <p:nvPicPr>
          <p:cNvPr id="5122" name="Picture 2">
            <a:extLst>
              <a:ext uri="{FF2B5EF4-FFF2-40B4-BE49-F238E27FC236}">
                <a16:creationId xmlns:a16="http://schemas.microsoft.com/office/drawing/2014/main" id="{1AAD0F3D-675C-95BF-16E8-223345552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677" y="897867"/>
            <a:ext cx="5766645" cy="4965722"/>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390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835</TotalTime>
  <Words>1527</Words>
  <Application>Microsoft Office PowerPoint</Application>
  <PresentationFormat>Widescreen</PresentationFormat>
  <Paragraphs>93</Paragraphs>
  <Slides>52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CIDFont+F1</vt:lpstr>
      <vt:lpstr>Office Theme</vt:lpstr>
      <vt:lpstr>PowerPoint Presentation</vt:lpstr>
      <vt:lpstr>Asset Allocation and Investment Strategy for 2025 and Beyond</vt:lpstr>
      <vt:lpstr>Disclosures</vt:lpstr>
      <vt:lpstr>PowerPoint Presentation</vt:lpstr>
      <vt:lpstr>The Big Stories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Top Ten Secrets to Success Adapted from Investor’s Business Daily, founded in 1984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Tinsley</dc:creator>
  <cp:lastModifiedBy>Sidney Fuller</cp:lastModifiedBy>
  <cp:revision>36</cp:revision>
  <cp:lastPrinted>2024-05-29T21:12:30Z</cp:lastPrinted>
  <dcterms:created xsi:type="dcterms:W3CDTF">2019-03-20T15:18:22Z</dcterms:created>
  <dcterms:modified xsi:type="dcterms:W3CDTF">2024-06-12T16:08:19Z</dcterms:modified>
</cp:coreProperties>
</file>