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9" r:id="rId4"/>
    <p:sldId id="260" r:id="rId5"/>
    <p:sldId id="261" r:id="rId6"/>
    <p:sldId id="262" r:id="rId7"/>
    <p:sldId id="263" r:id="rId8"/>
    <p:sldId id="268" r:id="rId9"/>
    <p:sldId id="265" r:id="rId10"/>
    <p:sldId id="269" r:id="rId11"/>
    <p:sldId id="270" r:id="rId12"/>
    <p:sldId id="271" r:id="rId13"/>
    <p:sldId id="272" r:id="rId14"/>
    <p:sldId id="266" r:id="rId15"/>
    <p:sldId id="267" r:id="rId16"/>
    <p:sldId id="273" r:id="rId17"/>
    <p:sldId id="274" r:id="rId18"/>
    <p:sldId id="275" r:id="rId19"/>
    <p:sldId id="276" r:id="rId20"/>
    <p:sldId id="277" r:id="rId21"/>
    <p:sldId id="264" r:id="rId22"/>
    <p:sldId id="278" r:id="rId23"/>
    <p:sldId id="279" r:id="rId24"/>
    <p:sldId id="280"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818C"/>
    <a:srgbClr val="00647A"/>
    <a:srgbClr val="F4F4F3"/>
    <a:srgbClr val="7FD0DD"/>
    <a:srgbClr val="B7D539"/>
    <a:srgbClr val="194B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7BF754-39B9-844B-A375-CDAF9AFAFF84}" v="51" dt="2024-06-03T19:37:35.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37"/>
    <p:restoredTop sz="94718"/>
  </p:normalViewPr>
  <p:slideViewPr>
    <p:cSldViewPr snapToGrid="0" snapToObjects="1">
      <p:cViewPr varScale="1">
        <p:scale>
          <a:sx n="104" d="100"/>
          <a:sy n="104" d="100"/>
        </p:scale>
        <p:origin x="240"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61B657-7326-7E40-8B2B-21E92E3E4910}"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F19A2-1845-7F49-9644-DF4F73A4ACF2}" type="slidenum">
              <a:rPr lang="en-US" smtClean="0"/>
              <a:t>‹#›</a:t>
            </a:fld>
            <a:endParaRPr lang="en-US"/>
          </a:p>
        </p:txBody>
      </p:sp>
    </p:spTree>
    <p:extLst>
      <p:ext uri="{BB962C8B-B14F-4D97-AF65-F5344CB8AC3E}">
        <p14:creationId xmlns:p14="http://schemas.microsoft.com/office/powerpoint/2010/main" val="857432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ABBA-FA8D-C746-9034-476B11FD4384}"/>
              </a:ext>
            </a:extLst>
          </p:cNvPr>
          <p:cNvSpPr>
            <a:spLocks noGrp="1"/>
          </p:cNvSpPr>
          <p:nvPr>
            <p:ph type="ctrTitle" hasCustomPrompt="1"/>
          </p:nvPr>
        </p:nvSpPr>
        <p:spPr>
          <a:xfrm>
            <a:off x="1523999" y="1131169"/>
            <a:ext cx="9144000" cy="621770"/>
          </a:xfrm>
        </p:spPr>
        <p:txBody>
          <a:bodyPr anchor="t">
            <a:normAutofit/>
          </a:bodyPr>
          <a:lstStyle>
            <a:lvl1pPr algn="ctr">
              <a:defRPr sz="4400" b="1">
                <a:solidFill>
                  <a:srgbClr val="00647A"/>
                </a:solidFill>
              </a:defRPr>
            </a:lvl1pPr>
          </a:lstStyle>
          <a:p>
            <a:r>
              <a:rPr lang="en-US" dirty="0"/>
              <a:t>PRESENTATION TITLE</a:t>
            </a:r>
          </a:p>
        </p:txBody>
      </p:sp>
      <p:sp>
        <p:nvSpPr>
          <p:cNvPr id="3" name="Subtitle 2">
            <a:extLst>
              <a:ext uri="{FF2B5EF4-FFF2-40B4-BE49-F238E27FC236}">
                <a16:creationId xmlns:a16="http://schemas.microsoft.com/office/drawing/2014/main" id="{76898F4F-5AB1-FC44-85CC-1BE638D460B9}"/>
              </a:ext>
            </a:extLst>
          </p:cNvPr>
          <p:cNvSpPr>
            <a:spLocks noGrp="1"/>
          </p:cNvSpPr>
          <p:nvPr>
            <p:ph type="subTitle" idx="1" hasCustomPrompt="1"/>
          </p:nvPr>
        </p:nvSpPr>
        <p:spPr>
          <a:xfrm>
            <a:off x="1523999" y="1884078"/>
            <a:ext cx="9144000" cy="494620"/>
          </a:xfrm>
        </p:spPr>
        <p:txBody>
          <a:bodyPr anchor="ctr"/>
          <a:lstStyle>
            <a:lvl1pPr marL="0" indent="0" algn="ctr">
              <a:buNone/>
              <a:defRPr sz="2400" b="1" i="1">
                <a:solidFill>
                  <a:srgbClr val="00647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(optional)</a:t>
            </a:r>
          </a:p>
        </p:txBody>
      </p:sp>
      <p:sp>
        <p:nvSpPr>
          <p:cNvPr id="14" name="Content Placeholder 13">
            <a:extLst>
              <a:ext uri="{FF2B5EF4-FFF2-40B4-BE49-F238E27FC236}">
                <a16:creationId xmlns:a16="http://schemas.microsoft.com/office/drawing/2014/main" id="{63900370-DD1D-474F-8460-8048B620CB0C}"/>
              </a:ext>
            </a:extLst>
          </p:cNvPr>
          <p:cNvSpPr>
            <a:spLocks noGrp="1"/>
          </p:cNvSpPr>
          <p:nvPr>
            <p:ph sz="quarter" idx="10" hasCustomPrompt="1"/>
          </p:nvPr>
        </p:nvSpPr>
        <p:spPr>
          <a:xfrm>
            <a:off x="1523999" y="2509838"/>
            <a:ext cx="9144000" cy="1371600"/>
          </a:xfrm>
        </p:spPr>
        <p:txBody>
          <a:bodyPr/>
          <a:lstStyle>
            <a:lvl1pPr marL="0" indent="0" algn="ctr">
              <a:buNone/>
              <a:defRPr>
                <a:solidFill>
                  <a:srgbClr val="00647A"/>
                </a:solidFill>
              </a:defRPr>
            </a:lvl1pPr>
          </a:lstStyle>
          <a:p>
            <a:pPr lvl="0"/>
            <a:r>
              <a:rPr lang="en-US" dirty="0"/>
              <a:t>Presenter Name</a:t>
            </a:r>
            <a:br>
              <a:rPr lang="en-US" dirty="0"/>
            </a:br>
            <a:r>
              <a:rPr lang="en-US" dirty="0"/>
              <a:t>Title | Company</a:t>
            </a:r>
          </a:p>
        </p:txBody>
      </p:sp>
    </p:spTree>
    <p:extLst>
      <p:ext uri="{BB962C8B-B14F-4D97-AF65-F5344CB8AC3E}">
        <p14:creationId xmlns:p14="http://schemas.microsoft.com/office/powerpoint/2010/main" val="141454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6782-1A3C-2349-8F2D-D51CB9BC7EAB}"/>
              </a:ext>
            </a:extLst>
          </p:cNvPr>
          <p:cNvSpPr>
            <a:spLocks noGrp="1"/>
          </p:cNvSpPr>
          <p:nvPr>
            <p:ph type="title" hasCustomPrompt="1"/>
          </p:nvPr>
        </p:nvSpPr>
        <p:spPr>
          <a:xfrm>
            <a:off x="838200" y="1143000"/>
            <a:ext cx="10515600" cy="776288"/>
          </a:xfrm>
        </p:spPr>
        <p:txBody>
          <a:bodyPr/>
          <a:lstStyle>
            <a:lvl1pPr>
              <a:defRPr b="1">
                <a:solidFill>
                  <a:srgbClr val="00647A"/>
                </a:solidFill>
              </a:defRPr>
            </a:lvl1pPr>
          </a:lstStyle>
          <a:p>
            <a:r>
              <a:rPr lang="en-US" dirty="0"/>
              <a:t>Slide Title</a:t>
            </a:r>
          </a:p>
        </p:txBody>
      </p:sp>
      <p:sp>
        <p:nvSpPr>
          <p:cNvPr id="3" name="Content Placeholder 2">
            <a:extLst>
              <a:ext uri="{FF2B5EF4-FFF2-40B4-BE49-F238E27FC236}">
                <a16:creationId xmlns:a16="http://schemas.microsoft.com/office/drawing/2014/main" id="{97EB2CCB-5D84-3D42-BC64-38EE216B3A68}"/>
              </a:ext>
            </a:extLst>
          </p:cNvPr>
          <p:cNvSpPr>
            <a:spLocks noGrp="1"/>
          </p:cNvSpPr>
          <p:nvPr>
            <p:ph idx="1" hasCustomPrompt="1"/>
          </p:nvPr>
        </p:nvSpPr>
        <p:spPr>
          <a:xfrm>
            <a:off x="838200" y="2177143"/>
            <a:ext cx="10515600" cy="3537857"/>
          </a:xfrm>
        </p:spPr>
        <p:txBody>
          <a:bodyPr/>
          <a:lstStyle>
            <a:lvl1pPr>
              <a:defRPr>
                <a:solidFill>
                  <a:srgbClr val="78818C"/>
                </a:solidFill>
              </a:defRPr>
            </a:lvl1pPr>
          </a:lstStyle>
          <a:p>
            <a:pPr lvl="0"/>
            <a:r>
              <a:rPr lang="en-US" dirty="0"/>
              <a:t>Slide Content</a:t>
            </a:r>
          </a:p>
        </p:txBody>
      </p:sp>
    </p:spTree>
    <p:extLst>
      <p:ext uri="{BB962C8B-B14F-4D97-AF65-F5344CB8AC3E}">
        <p14:creationId xmlns:p14="http://schemas.microsoft.com/office/powerpoint/2010/main" val="32069660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B4A1D-A322-5941-A723-1D78D096A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D78F0E-F9FF-EB45-968A-6056884AE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46015-5125-DC49-98A8-EC2DDDD46C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8C448-1CA0-EA4A-9AFD-15AAF28F29D7}" type="datetimeFigureOut">
              <a:rPr lang="en-US" smtClean="0"/>
              <a:t>6/4/2024</a:t>
            </a:fld>
            <a:endParaRPr lang="en-US"/>
          </a:p>
        </p:txBody>
      </p:sp>
      <p:sp>
        <p:nvSpPr>
          <p:cNvPr id="5" name="Footer Placeholder 4">
            <a:extLst>
              <a:ext uri="{FF2B5EF4-FFF2-40B4-BE49-F238E27FC236}">
                <a16:creationId xmlns:a16="http://schemas.microsoft.com/office/drawing/2014/main" id="{44B9A536-5B53-9C4B-8D64-C34D7A979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823A83-500C-104E-8D10-2D501ED0C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D521-6BD4-D040-8BC5-7F98C2A52842}" type="slidenum">
              <a:rPr lang="en-US" smtClean="0"/>
              <a:t>‹#›</a:t>
            </a:fld>
            <a:endParaRPr lang="en-US"/>
          </a:p>
        </p:txBody>
      </p:sp>
    </p:spTree>
    <p:extLst>
      <p:ext uri="{BB962C8B-B14F-4D97-AF65-F5344CB8AC3E}">
        <p14:creationId xmlns:p14="http://schemas.microsoft.com/office/powerpoint/2010/main" val="1560982595"/>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686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u="sng" dirty="0"/>
              <a:t>Standard</a:t>
            </a:r>
            <a:r>
              <a:rPr lang="en-US" dirty="0"/>
              <a:t> </a:t>
            </a:r>
            <a:r>
              <a:rPr lang="en-US" b="0" dirty="0"/>
              <a:t>vs. Custom</a:t>
            </a:r>
          </a:p>
        </p:txBody>
      </p:sp>
      <p:pic>
        <p:nvPicPr>
          <p:cNvPr id="6" name="Picture 5">
            <a:extLst>
              <a:ext uri="{FF2B5EF4-FFF2-40B4-BE49-F238E27FC236}">
                <a16:creationId xmlns:a16="http://schemas.microsoft.com/office/drawing/2014/main" id="{2CD8DC93-4819-4510-1DD3-976EC9C7A1D6}"/>
              </a:ext>
            </a:extLst>
          </p:cNvPr>
          <p:cNvPicPr>
            <a:picLocks noChangeAspect="1"/>
          </p:cNvPicPr>
          <p:nvPr/>
        </p:nvPicPr>
        <p:blipFill>
          <a:blip r:embed="rId2"/>
          <a:stretch>
            <a:fillRect/>
          </a:stretch>
        </p:blipFill>
        <p:spPr>
          <a:xfrm>
            <a:off x="472784" y="2084594"/>
            <a:ext cx="11246431" cy="2377207"/>
          </a:xfrm>
          <a:prstGeom prst="rect">
            <a:avLst/>
          </a:prstGeom>
        </p:spPr>
      </p:pic>
    </p:spTree>
    <p:extLst>
      <p:ext uri="{BB962C8B-B14F-4D97-AF65-F5344CB8AC3E}">
        <p14:creationId xmlns:p14="http://schemas.microsoft.com/office/powerpoint/2010/main" val="3841600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b="0" dirty="0"/>
              <a:t>Standard</a:t>
            </a:r>
            <a:r>
              <a:rPr lang="en-US" dirty="0"/>
              <a:t> </a:t>
            </a:r>
            <a:r>
              <a:rPr lang="en-US" b="0" dirty="0"/>
              <a:t>vs. </a:t>
            </a:r>
            <a:r>
              <a:rPr lang="en-US" u="sng" dirty="0"/>
              <a:t>Custom</a:t>
            </a:r>
          </a:p>
        </p:txBody>
      </p:sp>
      <p:pic>
        <p:nvPicPr>
          <p:cNvPr id="3" name="Picture 2">
            <a:extLst>
              <a:ext uri="{FF2B5EF4-FFF2-40B4-BE49-F238E27FC236}">
                <a16:creationId xmlns:a16="http://schemas.microsoft.com/office/drawing/2014/main" id="{ABF97D77-4F2D-917A-CADF-6654090154A7}"/>
              </a:ext>
            </a:extLst>
          </p:cNvPr>
          <p:cNvPicPr>
            <a:picLocks noChangeAspect="1"/>
          </p:cNvPicPr>
          <p:nvPr/>
        </p:nvPicPr>
        <p:blipFill>
          <a:blip r:embed="rId2"/>
          <a:stretch>
            <a:fillRect/>
          </a:stretch>
        </p:blipFill>
        <p:spPr>
          <a:xfrm>
            <a:off x="2278420" y="1306286"/>
            <a:ext cx="7224807" cy="4920342"/>
          </a:xfrm>
          <a:prstGeom prst="rect">
            <a:avLst/>
          </a:prstGeom>
        </p:spPr>
      </p:pic>
    </p:spTree>
    <p:extLst>
      <p:ext uri="{BB962C8B-B14F-4D97-AF65-F5344CB8AC3E}">
        <p14:creationId xmlns:p14="http://schemas.microsoft.com/office/powerpoint/2010/main" val="4053380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Lease Analysis with AI</a:t>
            </a:r>
          </a:p>
        </p:txBody>
      </p:sp>
      <p:sp>
        <p:nvSpPr>
          <p:cNvPr id="7" name="Rectangle 6">
            <a:extLst>
              <a:ext uri="{FF2B5EF4-FFF2-40B4-BE49-F238E27FC236}">
                <a16:creationId xmlns:a16="http://schemas.microsoft.com/office/drawing/2014/main" id="{F52AEB2F-A981-3407-DABB-69C59AFF5F9B}"/>
              </a:ext>
            </a:extLst>
          </p:cNvPr>
          <p:cNvSpPr/>
          <p:nvPr/>
        </p:nvSpPr>
        <p:spPr>
          <a:xfrm>
            <a:off x="8556171" y="4419600"/>
            <a:ext cx="1110343" cy="152400"/>
          </a:xfrm>
          <a:prstGeom prst="rect">
            <a:avLst/>
          </a:prstGeom>
          <a:solidFill>
            <a:srgbClr val="F4F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B6B5ED-71D7-ED5C-9053-0244AC049B42}"/>
              </a:ext>
            </a:extLst>
          </p:cNvPr>
          <p:cNvSpPr/>
          <p:nvPr/>
        </p:nvSpPr>
        <p:spPr>
          <a:xfrm>
            <a:off x="2481942" y="4158343"/>
            <a:ext cx="1110343" cy="152400"/>
          </a:xfrm>
          <a:prstGeom prst="rect">
            <a:avLst/>
          </a:prstGeom>
          <a:solidFill>
            <a:srgbClr val="F4F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79A0ED6-BB40-325A-1471-89E1FE98C724}"/>
              </a:ext>
            </a:extLst>
          </p:cNvPr>
          <p:cNvPicPr>
            <a:picLocks noChangeAspect="1"/>
          </p:cNvPicPr>
          <p:nvPr/>
        </p:nvPicPr>
        <p:blipFill>
          <a:blip r:embed="rId2"/>
          <a:stretch>
            <a:fillRect/>
          </a:stretch>
        </p:blipFill>
        <p:spPr>
          <a:xfrm>
            <a:off x="1741713" y="1407660"/>
            <a:ext cx="8534477" cy="4636924"/>
          </a:xfrm>
          <a:prstGeom prst="rect">
            <a:avLst/>
          </a:prstGeom>
        </p:spPr>
      </p:pic>
    </p:spTree>
    <p:extLst>
      <p:ext uri="{BB962C8B-B14F-4D97-AF65-F5344CB8AC3E}">
        <p14:creationId xmlns:p14="http://schemas.microsoft.com/office/powerpoint/2010/main" val="213597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75CB2C5B-EC3F-EB11-416D-6678DF4524BB}"/>
              </a:ext>
            </a:extLst>
          </p:cNvPr>
          <p:cNvPicPr>
            <a:picLocks noChangeAspect="1"/>
          </p:cNvPicPr>
          <p:nvPr/>
        </p:nvPicPr>
        <p:blipFill>
          <a:blip r:embed="rId2"/>
          <a:stretch>
            <a:fillRect/>
          </a:stretch>
        </p:blipFill>
        <p:spPr>
          <a:xfrm>
            <a:off x="838200" y="631372"/>
            <a:ext cx="9945251" cy="5595256"/>
          </a:xfrm>
          <a:prstGeom prst="rect">
            <a:avLst/>
          </a:prstGeom>
        </p:spPr>
      </p:pic>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Effective Prompt Engineering</a:t>
            </a:r>
          </a:p>
        </p:txBody>
      </p:sp>
      <p:sp>
        <p:nvSpPr>
          <p:cNvPr id="5" name="Shape 4">
            <a:extLst>
              <a:ext uri="{FF2B5EF4-FFF2-40B4-BE49-F238E27FC236}">
                <a16:creationId xmlns:a16="http://schemas.microsoft.com/office/drawing/2014/main" id="{B18696FC-EB9E-45F0-CF2E-13F9551AC140}"/>
              </a:ext>
            </a:extLst>
          </p:cNvPr>
          <p:cNvSpPr/>
          <p:nvPr/>
        </p:nvSpPr>
        <p:spPr>
          <a:xfrm>
            <a:off x="759023" y="5828163"/>
            <a:ext cx="9911953" cy="41672"/>
          </a:xfrm>
          <a:prstGeom prst="rect">
            <a:avLst/>
          </a:prstGeom>
          <a:solidFill>
            <a:srgbClr val="BBC4DC"/>
          </a:solidFill>
          <a:ln/>
        </p:spPr>
        <p:txBody>
          <a:bodyPr/>
          <a:lstStyle/>
          <a:p>
            <a:endParaRPr lang="en-US"/>
          </a:p>
        </p:txBody>
      </p:sp>
      <p:sp>
        <p:nvSpPr>
          <p:cNvPr id="9" name="Shape 5">
            <a:extLst>
              <a:ext uri="{FF2B5EF4-FFF2-40B4-BE49-F238E27FC236}">
                <a16:creationId xmlns:a16="http://schemas.microsoft.com/office/drawing/2014/main" id="{6EBDE959-5FE1-2618-09A5-4291EFFC2A37}"/>
              </a:ext>
            </a:extLst>
          </p:cNvPr>
          <p:cNvSpPr/>
          <p:nvPr/>
        </p:nvSpPr>
        <p:spPr>
          <a:xfrm>
            <a:off x="2325765" y="5097893"/>
            <a:ext cx="41672" cy="730329"/>
          </a:xfrm>
          <a:prstGeom prst="rect">
            <a:avLst/>
          </a:prstGeom>
          <a:solidFill>
            <a:srgbClr val="BBC4DC"/>
          </a:solidFill>
          <a:ln/>
        </p:spPr>
        <p:txBody>
          <a:bodyPr/>
          <a:lstStyle/>
          <a:p>
            <a:endParaRPr lang="en-US"/>
          </a:p>
        </p:txBody>
      </p:sp>
      <p:sp>
        <p:nvSpPr>
          <p:cNvPr id="12" name="Shape 6">
            <a:extLst>
              <a:ext uri="{FF2B5EF4-FFF2-40B4-BE49-F238E27FC236}">
                <a16:creationId xmlns:a16="http://schemas.microsoft.com/office/drawing/2014/main" id="{CB4DE79F-6F8B-A288-0333-1345AC97D16F}"/>
              </a:ext>
            </a:extLst>
          </p:cNvPr>
          <p:cNvSpPr/>
          <p:nvPr/>
        </p:nvSpPr>
        <p:spPr>
          <a:xfrm>
            <a:off x="2133701" y="5593431"/>
            <a:ext cx="469463" cy="469463"/>
          </a:xfrm>
          <a:prstGeom prst="roundRect">
            <a:avLst>
              <a:gd name="adj" fmla="val 26670"/>
            </a:avLst>
          </a:prstGeom>
          <a:solidFill>
            <a:srgbClr val="DEE7F7"/>
          </a:solidFill>
          <a:ln/>
        </p:spPr>
        <p:txBody>
          <a:bodyPr/>
          <a:lstStyle/>
          <a:p>
            <a:endParaRPr lang="en-US"/>
          </a:p>
        </p:txBody>
      </p:sp>
      <p:sp>
        <p:nvSpPr>
          <p:cNvPr id="13" name="Text 7">
            <a:extLst>
              <a:ext uri="{FF2B5EF4-FFF2-40B4-BE49-F238E27FC236}">
                <a16:creationId xmlns:a16="http://schemas.microsoft.com/office/drawing/2014/main" id="{069DFA1F-71D3-6CCE-2C7B-45796DF0595C}"/>
              </a:ext>
            </a:extLst>
          </p:cNvPr>
          <p:cNvSpPr/>
          <p:nvPr/>
        </p:nvSpPr>
        <p:spPr>
          <a:xfrm>
            <a:off x="2303841" y="5632483"/>
            <a:ext cx="129064" cy="391239"/>
          </a:xfrm>
          <a:prstGeom prst="rect">
            <a:avLst/>
          </a:prstGeom>
          <a:noFill/>
          <a:ln/>
        </p:spPr>
        <p:txBody>
          <a:bodyPr wrap="none" rtlCol="0" anchor="t"/>
          <a:lstStyle/>
          <a:p>
            <a:pPr marL="0" indent="0" algn="ctr">
              <a:lnSpc>
                <a:spcPts val="3081"/>
              </a:lnSpc>
              <a:buNone/>
            </a:pPr>
            <a:r>
              <a:rPr lang="en-US" sz="2465" dirty="0">
                <a:solidFill>
                  <a:srgbClr val="00647A"/>
                </a:solidFill>
                <a:latin typeface="Roboto Slab" pitchFamily="34" charset="0"/>
                <a:ea typeface="Roboto Slab" pitchFamily="34" charset="-122"/>
                <a:cs typeface="Roboto Slab" pitchFamily="34" charset="-120"/>
              </a:rPr>
              <a:t>1</a:t>
            </a:r>
            <a:endParaRPr lang="en-US" sz="2465" dirty="0">
              <a:solidFill>
                <a:srgbClr val="00647A"/>
              </a:solidFill>
            </a:endParaRPr>
          </a:p>
        </p:txBody>
      </p:sp>
      <p:sp>
        <p:nvSpPr>
          <p:cNvPr id="14" name="Text 8">
            <a:extLst>
              <a:ext uri="{FF2B5EF4-FFF2-40B4-BE49-F238E27FC236}">
                <a16:creationId xmlns:a16="http://schemas.microsoft.com/office/drawing/2014/main" id="{A63E9B35-F67C-6385-164A-E6ED1988B78D}"/>
              </a:ext>
            </a:extLst>
          </p:cNvPr>
          <p:cNvSpPr/>
          <p:nvPr/>
        </p:nvSpPr>
        <p:spPr>
          <a:xfrm>
            <a:off x="1042513" y="1745853"/>
            <a:ext cx="2608421" cy="325993"/>
          </a:xfrm>
          <a:prstGeom prst="rect">
            <a:avLst/>
          </a:prstGeom>
          <a:noFill/>
          <a:ln/>
        </p:spPr>
        <p:txBody>
          <a:bodyPr wrap="none" rtlCol="0" anchor="t"/>
          <a:lstStyle/>
          <a:p>
            <a:pPr marL="0" indent="0" algn="ctr">
              <a:lnSpc>
                <a:spcPts val="2567"/>
              </a:lnSpc>
              <a:buNone/>
            </a:pPr>
            <a:r>
              <a:rPr lang="en-US" dirty="0">
                <a:solidFill>
                  <a:srgbClr val="00647A"/>
                </a:solidFill>
                <a:latin typeface="+mj-lt"/>
                <a:ea typeface="Roboto Slab" pitchFamily="34" charset="-122"/>
                <a:cs typeface="Roboto Slab" pitchFamily="34" charset="-120"/>
              </a:rPr>
              <a:t>Specificity</a:t>
            </a:r>
            <a:endParaRPr lang="en-US" dirty="0">
              <a:solidFill>
                <a:srgbClr val="00647A"/>
              </a:solidFill>
              <a:latin typeface="+mj-lt"/>
            </a:endParaRPr>
          </a:p>
        </p:txBody>
      </p:sp>
      <p:sp>
        <p:nvSpPr>
          <p:cNvPr id="15" name="Text 9">
            <a:extLst>
              <a:ext uri="{FF2B5EF4-FFF2-40B4-BE49-F238E27FC236}">
                <a16:creationId xmlns:a16="http://schemas.microsoft.com/office/drawing/2014/main" id="{30B4813C-C9C3-A745-E026-D5944672D996}"/>
              </a:ext>
            </a:extLst>
          </p:cNvPr>
          <p:cNvSpPr/>
          <p:nvPr/>
        </p:nvSpPr>
        <p:spPr>
          <a:xfrm>
            <a:off x="1032094" y="2144298"/>
            <a:ext cx="2618840" cy="1669256"/>
          </a:xfrm>
          <a:prstGeom prst="rect">
            <a:avLst/>
          </a:prstGeom>
          <a:noFill/>
          <a:ln/>
        </p:spPr>
        <p:txBody>
          <a:bodyPr wrap="square" rtlCol="0" anchor="t"/>
          <a:lstStyle/>
          <a:p>
            <a:pPr marL="0" indent="0" algn="ctr">
              <a:lnSpc>
                <a:spcPts val="2629"/>
              </a:lnSpc>
              <a:buNone/>
            </a:pPr>
            <a:r>
              <a:rPr lang="en-US" sz="1400" dirty="0">
                <a:solidFill>
                  <a:srgbClr val="78818C"/>
                </a:solidFill>
                <a:ea typeface="Roboto" pitchFamily="34" charset="-122"/>
                <a:cs typeface="Roboto" pitchFamily="34" charset="-120"/>
              </a:rPr>
              <a:t>Providing AI models with detailed, context-rich prompts is key to unlocking their full potential. Landmen should treat the AI like a seasoned expert, briefing it on the specific task at hand and offering relevant background information.</a:t>
            </a:r>
            <a:endParaRPr lang="en-US" sz="1400" dirty="0">
              <a:solidFill>
                <a:srgbClr val="78818C"/>
              </a:solidFill>
            </a:endParaRPr>
          </a:p>
        </p:txBody>
      </p:sp>
      <p:sp>
        <p:nvSpPr>
          <p:cNvPr id="16" name="Shape 10">
            <a:extLst>
              <a:ext uri="{FF2B5EF4-FFF2-40B4-BE49-F238E27FC236}">
                <a16:creationId xmlns:a16="http://schemas.microsoft.com/office/drawing/2014/main" id="{347E9294-3827-7702-8F0C-FD9393985930}"/>
              </a:ext>
            </a:extLst>
          </p:cNvPr>
          <p:cNvSpPr/>
          <p:nvPr/>
        </p:nvSpPr>
        <p:spPr>
          <a:xfrm>
            <a:off x="5825605" y="5092241"/>
            <a:ext cx="41672" cy="730329"/>
          </a:xfrm>
          <a:prstGeom prst="rect">
            <a:avLst/>
          </a:prstGeom>
          <a:solidFill>
            <a:srgbClr val="BBC4DC"/>
          </a:solidFill>
          <a:ln/>
        </p:spPr>
        <p:txBody>
          <a:bodyPr/>
          <a:lstStyle/>
          <a:p>
            <a:endParaRPr lang="en-US"/>
          </a:p>
        </p:txBody>
      </p:sp>
      <p:sp>
        <p:nvSpPr>
          <p:cNvPr id="17" name="Shape 11">
            <a:extLst>
              <a:ext uri="{FF2B5EF4-FFF2-40B4-BE49-F238E27FC236}">
                <a16:creationId xmlns:a16="http://schemas.microsoft.com/office/drawing/2014/main" id="{483F2DB9-2B41-D2A7-192F-93C08DCAB6E0}"/>
              </a:ext>
            </a:extLst>
          </p:cNvPr>
          <p:cNvSpPr/>
          <p:nvPr/>
        </p:nvSpPr>
        <p:spPr>
          <a:xfrm>
            <a:off x="5621720" y="5593431"/>
            <a:ext cx="469463" cy="469463"/>
          </a:xfrm>
          <a:prstGeom prst="roundRect">
            <a:avLst>
              <a:gd name="adj" fmla="val 26670"/>
            </a:avLst>
          </a:prstGeom>
          <a:solidFill>
            <a:srgbClr val="DEE7F7"/>
          </a:solidFill>
          <a:ln/>
        </p:spPr>
        <p:txBody>
          <a:bodyPr/>
          <a:lstStyle/>
          <a:p>
            <a:endParaRPr lang="en-US"/>
          </a:p>
        </p:txBody>
      </p:sp>
      <p:sp>
        <p:nvSpPr>
          <p:cNvPr id="18" name="Text 12">
            <a:extLst>
              <a:ext uri="{FF2B5EF4-FFF2-40B4-BE49-F238E27FC236}">
                <a16:creationId xmlns:a16="http://schemas.microsoft.com/office/drawing/2014/main" id="{1798DCD8-B7A1-497A-743E-EB85EF58F8EE}"/>
              </a:ext>
            </a:extLst>
          </p:cNvPr>
          <p:cNvSpPr/>
          <p:nvPr/>
        </p:nvSpPr>
        <p:spPr>
          <a:xfrm>
            <a:off x="5769953" y="5632483"/>
            <a:ext cx="172879" cy="391239"/>
          </a:xfrm>
          <a:prstGeom prst="rect">
            <a:avLst/>
          </a:prstGeom>
          <a:noFill/>
          <a:ln/>
        </p:spPr>
        <p:txBody>
          <a:bodyPr wrap="none" rtlCol="0" anchor="t"/>
          <a:lstStyle/>
          <a:p>
            <a:pPr marL="0" indent="0" algn="ctr">
              <a:lnSpc>
                <a:spcPts val="3081"/>
              </a:lnSpc>
              <a:buNone/>
            </a:pPr>
            <a:r>
              <a:rPr lang="en-US" sz="2465" dirty="0">
                <a:solidFill>
                  <a:srgbClr val="00647A"/>
                </a:solidFill>
                <a:latin typeface="Roboto Slab" pitchFamily="34" charset="0"/>
                <a:ea typeface="Roboto Slab" pitchFamily="34" charset="-122"/>
                <a:cs typeface="Roboto Slab" pitchFamily="34" charset="-120"/>
              </a:rPr>
              <a:t>2</a:t>
            </a:r>
            <a:endParaRPr lang="en-US" sz="2465" dirty="0">
              <a:solidFill>
                <a:srgbClr val="00647A"/>
              </a:solidFill>
            </a:endParaRPr>
          </a:p>
        </p:txBody>
      </p:sp>
      <p:sp>
        <p:nvSpPr>
          <p:cNvPr id="19" name="Text 13">
            <a:extLst>
              <a:ext uri="{FF2B5EF4-FFF2-40B4-BE49-F238E27FC236}">
                <a16:creationId xmlns:a16="http://schemas.microsoft.com/office/drawing/2014/main" id="{9E4BEB06-A302-6C1D-0165-F00B92CB7150}"/>
              </a:ext>
            </a:extLst>
          </p:cNvPr>
          <p:cNvSpPr/>
          <p:nvPr/>
        </p:nvSpPr>
        <p:spPr>
          <a:xfrm>
            <a:off x="4531273" y="1771329"/>
            <a:ext cx="2608421" cy="325993"/>
          </a:xfrm>
          <a:prstGeom prst="rect">
            <a:avLst/>
          </a:prstGeom>
          <a:noFill/>
          <a:ln/>
        </p:spPr>
        <p:txBody>
          <a:bodyPr wrap="none" rtlCol="0" anchor="t"/>
          <a:lstStyle/>
          <a:p>
            <a:pPr marL="0" indent="0" algn="ctr">
              <a:lnSpc>
                <a:spcPts val="2567"/>
              </a:lnSpc>
              <a:buNone/>
            </a:pPr>
            <a:r>
              <a:rPr lang="en-US" dirty="0">
                <a:solidFill>
                  <a:srgbClr val="00647A"/>
                </a:solidFill>
                <a:latin typeface="+mj-lt"/>
                <a:ea typeface="Roboto Slab" pitchFamily="34" charset="-122"/>
                <a:cs typeface="Roboto Slab" pitchFamily="34" charset="-120"/>
              </a:rPr>
              <a:t>Consistent Phrasing</a:t>
            </a:r>
            <a:endParaRPr lang="en-US" dirty="0">
              <a:solidFill>
                <a:srgbClr val="00647A"/>
              </a:solidFill>
              <a:latin typeface="+mj-lt"/>
            </a:endParaRPr>
          </a:p>
        </p:txBody>
      </p:sp>
      <p:sp>
        <p:nvSpPr>
          <p:cNvPr id="20" name="Text 14">
            <a:extLst>
              <a:ext uri="{FF2B5EF4-FFF2-40B4-BE49-F238E27FC236}">
                <a16:creationId xmlns:a16="http://schemas.microsoft.com/office/drawing/2014/main" id="{678C0128-285E-32D4-CE0E-FE9955868EB2}"/>
              </a:ext>
            </a:extLst>
          </p:cNvPr>
          <p:cNvSpPr/>
          <p:nvPr/>
        </p:nvSpPr>
        <p:spPr>
          <a:xfrm>
            <a:off x="4481645" y="2150034"/>
            <a:ext cx="2831597" cy="1669256"/>
          </a:xfrm>
          <a:prstGeom prst="rect">
            <a:avLst/>
          </a:prstGeom>
          <a:noFill/>
          <a:ln/>
        </p:spPr>
        <p:txBody>
          <a:bodyPr wrap="square" rtlCol="0" anchor="t"/>
          <a:lstStyle/>
          <a:p>
            <a:pPr marL="0" indent="0" algn="ctr">
              <a:lnSpc>
                <a:spcPts val="2629"/>
              </a:lnSpc>
              <a:buNone/>
            </a:pPr>
            <a:r>
              <a:rPr lang="en-US" sz="1400" dirty="0">
                <a:solidFill>
                  <a:srgbClr val="78818C"/>
                </a:solidFill>
                <a:ea typeface="Roboto" pitchFamily="34" charset="-122"/>
                <a:cs typeface="Roboto" pitchFamily="34" charset="-120"/>
              </a:rPr>
              <a:t>Using consistent language and phrasing when interacting with AI models can help establish a more natural and productive dialogue, as the AI learns to anticipate the landman's communication style.</a:t>
            </a:r>
            <a:endParaRPr lang="en-US" sz="1400" dirty="0">
              <a:solidFill>
                <a:srgbClr val="78818C"/>
              </a:solidFill>
            </a:endParaRPr>
          </a:p>
        </p:txBody>
      </p:sp>
      <p:sp>
        <p:nvSpPr>
          <p:cNvPr id="22" name="Shape 15">
            <a:extLst>
              <a:ext uri="{FF2B5EF4-FFF2-40B4-BE49-F238E27FC236}">
                <a16:creationId xmlns:a16="http://schemas.microsoft.com/office/drawing/2014/main" id="{9B88723E-A44B-FFF5-F1AC-D332DFD39489}"/>
              </a:ext>
            </a:extLst>
          </p:cNvPr>
          <p:cNvSpPr/>
          <p:nvPr/>
        </p:nvSpPr>
        <p:spPr>
          <a:xfrm>
            <a:off x="9378130" y="5097893"/>
            <a:ext cx="41672" cy="730329"/>
          </a:xfrm>
          <a:prstGeom prst="rect">
            <a:avLst/>
          </a:prstGeom>
          <a:solidFill>
            <a:srgbClr val="BBC4DC"/>
          </a:solidFill>
          <a:ln/>
        </p:spPr>
        <p:txBody>
          <a:bodyPr/>
          <a:lstStyle/>
          <a:p>
            <a:endParaRPr lang="en-US"/>
          </a:p>
        </p:txBody>
      </p:sp>
      <p:sp>
        <p:nvSpPr>
          <p:cNvPr id="23" name="Shape 16">
            <a:extLst>
              <a:ext uri="{FF2B5EF4-FFF2-40B4-BE49-F238E27FC236}">
                <a16:creationId xmlns:a16="http://schemas.microsoft.com/office/drawing/2014/main" id="{37395DC8-1682-F633-8613-510DC1F9A1B3}"/>
              </a:ext>
            </a:extLst>
          </p:cNvPr>
          <p:cNvSpPr/>
          <p:nvPr/>
        </p:nvSpPr>
        <p:spPr>
          <a:xfrm>
            <a:off x="9164294" y="5593431"/>
            <a:ext cx="469463" cy="469463"/>
          </a:xfrm>
          <a:prstGeom prst="roundRect">
            <a:avLst>
              <a:gd name="adj" fmla="val 26670"/>
            </a:avLst>
          </a:prstGeom>
          <a:solidFill>
            <a:srgbClr val="DEE7F7"/>
          </a:solidFill>
          <a:ln/>
        </p:spPr>
        <p:txBody>
          <a:bodyPr/>
          <a:lstStyle/>
          <a:p>
            <a:endParaRPr lang="en-US"/>
          </a:p>
        </p:txBody>
      </p:sp>
      <p:sp>
        <p:nvSpPr>
          <p:cNvPr id="27" name="Text 17">
            <a:extLst>
              <a:ext uri="{FF2B5EF4-FFF2-40B4-BE49-F238E27FC236}">
                <a16:creationId xmlns:a16="http://schemas.microsoft.com/office/drawing/2014/main" id="{989D824F-FE52-613E-ECC7-207AD9F41F8B}"/>
              </a:ext>
            </a:extLst>
          </p:cNvPr>
          <p:cNvSpPr/>
          <p:nvPr/>
        </p:nvSpPr>
        <p:spPr>
          <a:xfrm>
            <a:off x="9314432" y="5632483"/>
            <a:ext cx="169069" cy="391239"/>
          </a:xfrm>
          <a:prstGeom prst="rect">
            <a:avLst/>
          </a:prstGeom>
          <a:noFill/>
          <a:ln/>
        </p:spPr>
        <p:txBody>
          <a:bodyPr wrap="none" rtlCol="0" anchor="t"/>
          <a:lstStyle/>
          <a:p>
            <a:pPr marL="0" indent="0" algn="ctr">
              <a:lnSpc>
                <a:spcPts val="3081"/>
              </a:lnSpc>
              <a:buNone/>
            </a:pPr>
            <a:r>
              <a:rPr lang="en-US" sz="2465" dirty="0">
                <a:solidFill>
                  <a:srgbClr val="00647A"/>
                </a:solidFill>
                <a:latin typeface="Roboto Slab" pitchFamily="34" charset="0"/>
                <a:ea typeface="Roboto Slab" pitchFamily="34" charset="-122"/>
                <a:cs typeface="Roboto Slab" pitchFamily="34" charset="-120"/>
              </a:rPr>
              <a:t>3</a:t>
            </a:r>
            <a:endParaRPr lang="en-US" sz="2465" dirty="0">
              <a:solidFill>
                <a:srgbClr val="00647A"/>
              </a:solidFill>
            </a:endParaRPr>
          </a:p>
        </p:txBody>
      </p:sp>
      <p:sp>
        <p:nvSpPr>
          <p:cNvPr id="28" name="Text 18">
            <a:extLst>
              <a:ext uri="{FF2B5EF4-FFF2-40B4-BE49-F238E27FC236}">
                <a16:creationId xmlns:a16="http://schemas.microsoft.com/office/drawing/2014/main" id="{42438F7A-0C3C-72C9-04EB-E6A1A994FEF6}"/>
              </a:ext>
            </a:extLst>
          </p:cNvPr>
          <p:cNvSpPr/>
          <p:nvPr/>
        </p:nvSpPr>
        <p:spPr>
          <a:xfrm>
            <a:off x="8073443" y="1731222"/>
            <a:ext cx="2608421" cy="325993"/>
          </a:xfrm>
          <a:prstGeom prst="rect">
            <a:avLst/>
          </a:prstGeom>
          <a:noFill/>
          <a:ln/>
        </p:spPr>
        <p:txBody>
          <a:bodyPr wrap="none" rtlCol="0" anchor="t"/>
          <a:lstStyle/>
          <a:p>
            <a:pPr marL="0" indent="0" algn="ctr">
              <a:lnSpc>
                <a:spcPts val="2567"/>
              </a:lnSpc>
              <a:buNone/>
            </a:pPr>
            <a:r>
              <a:rPr lang="en-US" dirty="0">
                <a:solidFill>
                  <a:srgbClr val="00647A"/>
                </a:solidFill>
                <a:latin typeface="+mj-lt"/>
                <a:ea typeface="Roboto Slab" pitchFamily="34" charset="-122"/>
                <a:cs typeface="Roboto Slab" pitchFamily="34" charset="-120"/>
              </a:rPr>
              <a:t>Clarifying Questions</a:t>
            </a:r>
            <a:endParaRPr lang="en-US" dirty="0">
              <a:solidFill>
                <a:srgbClr val="00647A"/>
              </a:solidFill>
              <a:latin typeface="+mj-lt"/>
            </a:endParaRPr>
          </a:p>
        </p:txBody>
      </p:sp>
      <p:sp>
        <p:nvSpPr>
          <p:cNvPr id="33" name="Text 19">
            <a:extLst>
              <a:ext uri="{FF2B5EF4-FFF2-40B4-BE49-F238E27FC236}">
                <a16:creationId xmlns:a16="http://schemas.microsoft.com/office/drawing/2014/main" id="{B0A5E18D-FB20-851B-1732-D0AF9606AAE8}"/>
              </a:ext>
            </a:extLst>
          </p:cNvPr>
          <p:cNvSpPr/>
          <p:nvPr/>
        </p:nvSpPr>
        <p:spPr>
          <a:xfrm>
            <a:off x="8003969" y="2119250"/>
            <a:ext cx="2755293" cy="1335405"/>
          </a:xfrm>
          <a:prstGeom prst="rect">
            <a:avLst/>
          </a:prstGeom>
          <a:noFill/>
          <a:ln/>
        </p:spPr>
        <p:txBody>
          <a:bodyPr wrap="square" rtlCol="0" anchor="t"/>
          <a:lstStyle/>
          <a:p>
            <a:pPr marL="0" indent="0" algn="ctr">
              <a:lnSpc>
                <a:spcPts val="2629"/>
              </a:lnSpc>
              <a:buNone/>
            </a:pPr>
            <a:r>
              <a:rPr lang="en-US" sz="1400" dirty="0">
                <a:solidFill>
                  <a:srgbClr val="78818C"/>
                </a:solidFill>
                <a:ea typeface="Roboto" pitchFamily="34" charset="-122"/>
                <a:cs typeface="Roboto" pitchFamily="34" charset="-120"/>
              </a:rPr>
              <a:t>Encouraging AI models to ask clarifying questions can help them better understand the landman's intent and requirements, leading to more accurate and relevant outputs.</a:t>
            </a:r>
            <a:endParaRPr lang="en-US" sz="1400" dirty="0">
              <a:solidFill>
                <a:srgbClr val="78818C"/>
              </a:solidFill>
            </a:endParaRPr>
          </a:p>
        </p:txBody>
      </p:sp>
    </p:spTree>
    <p:extLst>
      <p:ext uri="{BB962C8B-B14F-4D97-AF65-F5344CB8AC3E}">
        <p14:creationId xmlns:p14="http://schemas.microsoft.com/office/powerpoint/2010/main" val="363036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Ethical Considerations</a:t>
            </a:r>
          </a:p>
        </p:txBody>
      </p:sp>
      <p:sp>
        <p:nvSpPr>
          <p:cNvPr id="4" name="Text 3">
            <a:extLst>
              <a:ext uri="{FF2B5EF4-FFF2-40B4-BE49-F238E27FC236}">
                <a16:creationId xmlns:a16="http://schemas.microsoft.com/office/drawing/2014/main" id="{E151C2DA-2CFD-4E4E-3A9E-0D5366E78E83}"/>
              </a:ext>
            </a:extLst>
          </p:cNvPr>
          <p:cNvSpPr/>
          <p:nvPr/>
        </p:nvSpPr>
        <p:spPr>
          <a:xfrm>
            <a:off x="3289802" y="1440312"/>
            <a:ext cx="2777490" cy="347186"/>
          </a:xfrm>
          <a:prstGeom prst="rect">
            <a:avLst/>
          </a:prstGeom>
          <a:noFill/>
          <a:ln/>
        </p:spPr>
        <p:txBody>
          <a:bodyPr wrap="none" rtlCol="0" anchor="t"/>
          <a:lstStyle/>
          <a:p>
            <a:pPr marL="0" indent="0" algn="l">
              <a:lnSpc>
                <a:spcPts val="2734"/>
              </a:lnSpc>
              <a:buNone/>
            </a:pPr>
            <a:r>
              <a:rPr lang="en-US" sz="2000" dirty="0">
                <a:solidFill>
                  <a:srgbClr val="00647A"/>
                </a:solidFill>
                <a:latin typeface="+mj-lt"/>
                <a:ea typeface="Roboto Slab" pitchFamily="34" charset="-122"/>
                <a:cs typeface="Roboto Slab" pitchFamily="34" charset="-120"/>
              </a:rPr>
              <a:t>Unbiased AI</a:t>
            </a:r>
            <a:endParaRPr lang="en-US" sz="2000" dirty="0">
              <a:solidFill>
                <a:srgbClr val="00647A"/>
              </a:solidFill>
              <a:latin typeface="+mj-lt"/>
            </a:endParaRPr>
          </a:p>
        </p:txBody>
      </p:sp>
      <p:sp>
        <p:nvSpPr>
          <p:cNvPr id="5" name="Text 4">
            <a:extLst>
              <a:ext uri="{FF2B5EF4-FFF2-40B4-BE49-F238E27FC236}">
                <a16:creationId xmlns:a16="http://schemas.microsoft.com/office/drawing/2014/main" id="{062246B0-9616-0C18-5A67-BB407E9DFF72}"/>
              </a:ext>
            </a:extLst>
          </p:cNvPr>
          <p:cNvSpPr/>
          <p:nvPr/>
        </p:nvSpPr>
        <p:spPr>
          <a:xfrm>
            <a:off x="3289802" y="1746553"/>
            <a:ext cx="7862173" cy="710803"/>
          </a:xfrm>
          <a:prstGeom prst="rect">
            <a:avLst/>
          </a:prstGeom>
          <a:noFill/>
          <a:ln/>
        </p:spPr>
        <p:txBody>
          <a:bodyPr wrap="square" rtlCol="0" anchor="t"/>
          <a:lstStyle/>
          <a:p>
            <a:pPr marL="0" indent="0">
              <a:lnSpc>
                <a:spcPts val="2799"/>
              </a:lnSpc>
              <a:buNone/>
            </a:pPr>
            <a:r>
              <a:rPr lang="en-US" sz="1800" dirty="0">
                <a:solidFill>
                  <a:srgbClr val="78818C"/>
                </a:solidFill>
                <a:ea typeface="Roboto" pitchFamily="34" charset="-122"/>
                <a:cs typeface="Roboto" pitchFamily="34" charset="-120"/>
              </a:rPr>
              <a:t>It is crucial to ensure that AI models used by landmen are unbiased and respect privacy, avoiding the perpetuation of harmful prejudices or the misuse of sensitive information.</a:t>
            </a:r>
            <a:endParaRPr lang="en-US" sz="1800" dirty="0">
              <a:solidFill>
                <a:srgbClr val="78818C"/>
              </a:solidFill>
            </a:endParaRPr>
          </a:p>
        </p:txBody>
      </p:sp>
      <p:sp>
        <p:nvSpPr>
          <p:cNvPr id="13" name="Text 5">
            <a:extLst>
              <a:ext uri="{FF2B5EF4-FFF2-40B4-BE49-F238E27FC236}">
                <a16:creationId xmlns:a16="http://schemas.microsoft.com/office/drawing/2014/main" id="{AA252CC7-4C02-A8AD-B5E0-A20A019BC804}"/>
              </a:ext>
            </a:extLst>
          </p:cNvPr>
          <p:cNvSpPr/>
          <p:nvPr/>
        </p:nvSpPr>
        <p:spPr>
          <a:xfrm>
            <a:off x="3289802" y="3010968"/>
            <a:ext cx="2777490" cy="347186"/>
          </a:xfrm>
          <a:prstGeom prst="rect">
            <a:avLst/>
          </a:prstGeom>
          <a:noFill/>
          <a:ln/>
        </p:spPr>
        <p:txBody>
          <a:bodyPr wrap="none" rtlCol="0" anchor="t"/>
          <a:lstStyle/>
          <a:p>
            <a:pPr marL="0" indent="0" algn="l">
              <a:lnSpc>
                <a:spcPts val="2734"/>
              </a:lnSpc>
              <a:buNone/>
            </a:pPr>
            <a:r>
              <a:rPr lang="en-US" sz="2000" dirty="0">
                <a:solidFill>
                  <a:srgbClr val="00647A"/>
                </a:solidFill>
                <a:latin typeface="+mj-lt"/>
                <a:ea typeface="Roboto Slab" pitchFamily="34" charset="-122"/>
                <a:cs typeface="Roboto Slab" pitchFamily="34" charset="-120"/>
              </a:rPr>
              <a:t>Human Review</a:t>
            </a:r>
            <a:endParaRPr lang="en-US" sz="2000" dirty="0">
              <a:solidFill>
                <a:srgbClr val="00647A"/>
              </a:solidFill>
              <a:latin typeface="+mj-lt"/>
            </a:endParaRPr>
          </a:p>
        </p:txBody>
      </p:sp>
      <p:sp>
        <p:nvSpPr>
          <p:cNvPr id="14" name="Text 6">
            <a:extLst>
              <a:ext uri="{FF2B5EF4-FFF2-40B4-BE49-F238E27FC236}">
                <a16:creationId xmlns:a16="http://schemas.microsoft.com/office/drawing/2014/main" id="{7F9B1C42-642B-E7AC-9B41-0D4E128BD3FB}"/>
              </a:ext>
            </a:extLst>
          </p:cNvPr>
          <p:cNvSpPr/>
          <p:nvPr/>
        </p:nvSpPr>
        <p:spPr>
          <a:xfrm>
            <a:off x="3289802" y="3317209"/>
            <a:ext cx="7862173" cy="710803"/>
          </a:xfrm>
          <a:prstGeom prst="rect">
            <a:avLst/>
          </a:prstGeom>
          <a:noFill/>
          <a:ln/>
        </p:spPr>
        <p:txBody>
          <a:bodyPr wrap="square" rtlCol="0" anchor="t"/>
          <a:lstStyle/>
          <a:p>
            <a:pPr marL="0" indent="0">
              <a:lnSpc>
                <a:spcPts val="2799"/>
              </a:lnSpc>
              <a:buNone/>
            </a:pPr>
            <a:r>
              <a:rPr lang="en-US" sz="1800" dirty="0">
                <a:solidFill>
                  <a:srgbClr val="78818C"/>
                </a:solidFill>
                <a:ea typeface="Roboto" pitchFamily="34" charset="-122"/>
                <a:cs typeface="Roboto" pitchFamily="34" charset="-120"/>
              </a:rPr>
              <a:t>While AI can provide valuable assistance, it is essential that landmen maintain human oversight and review of critical outputs to ensure accuracy, reliability, and alignment with ethical standards.</a:t>
            </a:r>
            <a:endParaRPr lang="en-US" sz="1800" dirty="0">
              <a:solidFill>
                <a:srgbClr val="78818C"/>
              </a:solidFill>
            </a:endParaRPr>
          </a:p>
        </p:txBody>
      </p:sp>
      <p:sp>
        <p:nvSpPr>
          <p:cNvPr id="16" name="Text 7">
            <a:extLst>
              <a:ext uri="{FF2B5EF4-FFF2-40B4-BE49-F238E27FC236}">
                <a16:creationId xmlns:a16="http://schemas.microsoft.com/office/drawing/2014/main" id="{D0FCD684-FDF9-3B87-87CF-10F9CC5F9749}"/>
              </a:ext>
            </a:extLst>
          </p:cNvPr>
          <p:cNvSpPr/>
          <p:nvPr/>
        </p:nvSpPr>
        <p:spPr>
          <a:xfrm>
            <a:off x="3289802" y="4538080"/>
            <a:ext cx="2777490" cy="347186"/>
          </a:xfrm>
          <a:prstGeom prst="rect">
            <a:avLst/>
          </a:prstGeom>
          <a:noFill/>
          <a:ln/>
        </p:spPr>
        <p:txBody>
          <a:bodyPr wrap="none" rtlCol="0" anchor="t"/>
          <a:lstStyle/>
          <a:p>
            <a:pPr marL="0" indent="0" algn="l">
              <a:lnSpc>
                <a:spcPts val="2734"/>
              </a:lnSpc>
              <a:buNone/>
            </a:pPr>
            <a:r>
              <a:rPr lang="en-US" sz="2000" dirty="0">
                <a:solidFill>
                  <a:srgbClr val="00647A"/>
                </a:solidFill>
                <a:latin typeface="+mj-lt"/>
                <a:ea typeface="Roboto Slab" pitchFamily="34" charset="-122"/>
                <a:cs typeface="Roboto Slab" pitchFamily="34" charset="-120"/>
              </a:rPr>
              <a:t>Transparency</a:t>
            </a:r>
            <a:endParaRPr lang="en-US" sz="2000" dirty="0">
              <a:solidFill>
                <a:srgbClr val="00647A"/>
              </a:solidFill>
              <a:latin typeface="+mj-lt"/>
            </a:endParaRPr>
          </a:p>
        </p:txBody>
      </p:sp>
      <p:sp>
        <p:nvSpPr>
          <p:cNvPr id="17" name="Text 8">
            <a:extLst>
              <a:ext uri="{FF2B5EF4-FFF2-40B4-BE49-F238E27FC236}">
                <a16:creationId xmlns:a16="http://schemas.microsoft.com/office/drawing/2014/main" id="{521E7166-A1DB-DF73-1BCD-0E403FE01025}"/>
              </a:ext>
            </a:extLst>
          </p:cNvPr>
          <p:cNvSpPr/>
          <p:nvPr/>
        </p:nvSpPr>
        <p:spPr>
          <a:xfrm>
            <a:off x="3289802" y="4844321"/>
            <a:ext cx="7862173" cy="710803"/>
          </a:xfrm>
          <a:prstGeom prst="rect">
            <a:avLst/>
          </a:prstGeom>
          <a:noFill/>
          <a:ln/>
        </p:spPr>
        <p:txBody>
          <a:bodyPr wrap="square" rtlCol="0" anchor="t"/>
          <a:lstStyle/>
          <a:p>
            <a:pPr marL="0" indent="0">
              <a:lnSpc>
                <a:spcPts val="2799"/>
              </a:lnSpc>
              <a:buNone/>
            </a:pPr>
            <a:r>
              <a:rPr lang="en-US" sz="1800" dirty="0">
                <a:solidFill>
                  <a:srgbClr val="78818C"/>
                </a:solidFill>
                <a:ea typeface="Roboto" pitchFamily="34" charset="-122"/>
                <a:cs typeface="Roboto" pitchFamily="34" charset="-120"/>
              </a:rPr>
              <a:t>Landmen should consider communicating to clients and stakeholders when AI has been involved in their work, promoting transparency and building trust in the use of these technologies.</a:t>
            </a:r>
            <a:endParaRPr lang="en-US" sz="1800" dirty="0">
              <a:solidFill>
                <a:srgbClr val="78818C"/>
              </a:solidFill>
            </a:endParaRPr>
          </a:p>
        </p:txBody>
      </p:sp>
      <p:pic>
        <p:nvPicPr>
          <p:cNvPr id="3" name="Image 0" descr="preencoded.png">
            <a:extLst>
              <a:ext uri="{FF2B5EF4-FFF2-40B4-BE49-F238E27FC236}">
                <a16:creationId xmlns:a16="http://schemas.microsoft.com/office/drawing/2014/main" id="{CF118544-2E5D-6FD3-E5E6-5115429BDFAA}"/>
              </a:ext>
            </a:extLst>
          </p:cNvPr>
          <p:cNvPicPr>
            <a:picLocks noChangeAspect="1"/>
          </p:cNvPicPr>
          <p:nvPr/>
        </p:nvPicPr>
        <p:blipFill>
          <a:blip r:embed="rId2"/>
          <a:stretch>
            <a:fillRect/>
          </a:stretch>
        </p:blipFill>
        <p:spPr>
          <a:xfrm>
            <a:off x="378515" y="1318970"/>
            <a:ext cx="2403734" cy="5408402"/>
          </a:xfrm>
          <a:prstGeom prst="rect">
            <a:avLst/>
          </a:prstGeom>
        </p:spPr>
      </p:pic>
    </p:spTree>
    <p:extLst>
      <p:ext uri="{BB962C8B-B14F-4D97-AF65-F5344CB8AC3E}">
        <p14:creationId xmlns:p14="http://schemas.microsoft.com/office/powerpoint/2010/main" val="245119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A Future-Ready Profession</a:t>
            </a:r>
          </a:p>
        </p:txBody>
      </p:sp>
      <p:sp>
        <p:nvSpPr>
          <p:cNvPr id="6" name="Text 3">
            <a:extLst>
              <a:ext uri="{FF2B5EF4-FFF2-40B4-BE49-F238E27FC236}">
                <a16:creationId xmlns:a16="http://schemas.microsoft.com/office/drawing/2014/main" id="{A3265238-A7A2-2FE6-8144-297FC45ABE43}"/>
              </a:ext>
            </a:extLst>
          </p:cNvPr>
          <p:cNvSpPr/>
          <p:nvPr/>
        </p:nvSpPr>
        <p:spPr>
          <a:xfrm>
            <a:off x="448679" y="1645719"/>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Competitive Edge</a:t>
            </a:r>
            <a:endParaRPr lang="en-US" sz="2000" dirty="0">
              <a:solidFill>
                <a:srgbClr val="00647A"/>
              </a:solidFill>
              <a:latin typeface="+mj-lt"/>
            </a:endParaRPr>
          </a:p>
        </p:txBody>
      </p:sp>
      <p:sp>
        <p:nvSpPr>
          <p:cNvPr id="7" name="Text 4">
            <a:extLst>
              <a:ext uri="{FF2B5EF4-FFF2-40B4-BE49-F238E27FC236}">
                <a16:creationId xmlns:a16="http://schemas.microsoft.com/office/drawing/2014/main" id="{0ED903F6-4B82-BAFE-BF30-FCAECA62540B}"/>
              </a:ext>
            </a:extLst>
          </p:cNvPr>
          <p:cNvSpPr/>
          <p:nvPr/>
        </p:nvSpPr>
        <p:spPr>
          <a:xfrm>
            <a:off x="448679" y="2095330"/>
            <a:ext cx="3156347" cy="3198614"/>
          </a:xfrm>
          <a:prstGeom prst="rect">
            <a:avLst/>
          </a:prstGeom>
          <a:noFill/>
          <a:ln/>
        </p:spPr>
        <p:txBody>
          <a:bodyPr wrap="square" rtlCol="0" anchor="t"/>
          <a:lstStyle/>
          <a:p>
            <a:pPr marL="0" indent="0">
              <a:lnSpc>
                <a:spcPts val="2799"/>
              </a:lnSpc>
              <a:buNone/>
            </a:pPr>
            <a:r>
              <a:rPr lang="en-US" sz="1800" dirty="0">
                <a:solidFill>
                  <a:srgbClr val="78818C"/>
                </a:solidFill>
                <a:ea typeface="Roboto" pitchFamily="34" charset="-122"/>
                <a:cs typeface="Roboto" pitchFamily="34" charset="-120"/>
              </a:rPr>
              <a:t>Landmen who embrace the power of AI and learn to leverage these transformative technologies will gain a significant competitive advantage, positioning themselves as innovators and leaders within the industry.</a:t>
            </a:r>
            <a:endParaRPr lang="en-US" sz="1800" dirty="0">
              <a:solidFill>
                <a:srgbClr val="78818C"/>
              </a:solidFill>
            </a:endParaRPr>
          </a:p>
        </p:txBody>
      </p:sp>
      <p:sp>
        <p:nvSpPr>
          <p:cNvPr id="8" name="Text 5">
            <a:extLst>
              <a:ext uri="{FF2B5EF4-FFF2-40B4-BE49-F238E27FC236}">
                <a16:creationId xmlns:a16="http://schemas.microsoft.com/office/drawing/2014/main" id="{5A6B8817-3195-FF72-4D7C-BCB0B53F15DF}"/>
              </a:ext>
            </a:extLst>
          </p:cNvPr>
          <p:cNvSpPr/>
          <p:nvPr/>
        </p:nvSpPr>
        <p:spPr>
          <a:xfrm>
            <a:off x="4296132" y="1645719"/>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Enhanced Productivity</a:t>
            </a:r>
            <a:endParaRPr lang="en-US" sz="2000" dirty="0">
              <a:solidFill>
                <a:srgbClr val="00647A"/>
              </a:solidFill>
              <a:latin typeface="+mj-lt"/>
            </a:endParaRPr>
          </a:p>
        </p:txBody>
      </p:sp>
      <p:sp>
        <p:nvSpPr>
          <p:cNvPr id="9" name="Text 6">
            <a:extLst>
              <a:ext uri="{FF2B5EF4-FFF2-40B4-BE49-F238E27FC236}">
                <a16:creationId xmlns:a16="http://schemas.microsoft.com/office/drawing/2014/main" id="{5C019F22-B8C4-7211-D333-EADD32B323E3}"/>
              </a:ext>
            </a:extLst>
          </p:cNvPr>
          <p:cNvSpPr/>
          <p:nvPr/>
        </p:nvSpPr>
        <p:spPr>
          <a:xfrm>
            <a:off x="4296132" y="2036449"/>
            <a:ext cx="3156347" cy="3909417"/>
          </a:xfrm>
          <a:prstGeom prst="rect">
            <a:avLst/>
          </a:prstGeom>
          <a:noFill/>
          <a:ln/>
        </p:spPr>
        <p:txBody>
          <a:bodyPr wrap="square" rtlCol="0" anchor="t"/>
          <a:lstStyle/>
          <a:p>
            <a:pPr marL="0" indent="0">
              <a:lnSpc>
                <a:spcPts val="2799"/>
              </a:lnSpc>
              <a:buNone/>
            </a:pPr>
            <a:r>
              <a:rPr lang="en-US" sz="1800" dirty="0">
                <a:solidFill>
                  <a:srgbClr val="78818C"/>
                </a:solidFill>
                <a:ea typeface="Roboto" pitchFamily="34" charset="-122"/>
                <a:cs typeface="Roboto" pitchFamily="34" charset="-120"/>
              </a:rPr>
              <a:t>By automating repetitive tasks and augmenting their strategic decision-making, AI-savvy landmen can dramatically improve their productivity and efficiency, allowing them to focus on higher-value activities.</a:t>
            </a:r>
            <a:endParaRPr lang="en-US" sz="1800" dirty="0">
              <a:solidFill>
                <a:srgbClr val="78818C"/>
              </a:solidFill>
            </a:endParaRPr>
          </a:p>
        </p:txBody>
      </p:sp>
      <p:sp>
        <p:nvSpPr>
          <p:cNvPr id="10" name="Text 7">
            <a:extLst>
              <a:ext uri="{FF2B5EF4-FFF2-40B4-BE49-F238E27FC236}">
                <a16:creationId xmlns:a16="http://schemas.microsoft.com/office/drawing/2014/main" id="{AC2E4C03-7133-47A7-B968-D67E11342D22}"/>
              </a:ext>
            </a:extLst>
          </p:cNvPr>
          <p:cNvSpPr/>
          <p:nvPr/>
        </p:nvSpPr>
        <p:spPr>
          <a:xfrm>
            <a:off x="8100046" y="1645719"/>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Continuous Learning</a:t>
            </a:r>
            <a:endParaRPr lang="en-US" sz="2000" dirty="0">
              <a:solidFill>
                <a:srgbClr val="00647A"/>
              </a:solidFill>
              <a:latin typeface="+mj-lt"/>
            </a:endParaRPr>
          </a:p>
        </p:txBody>
      </p:sp>
      <p:sp>
        <p:nvSpPr>
          <p:cNvPr id="11" name="Text 8">
            <a:extLst>
              <a:ext uri="{FF2B5EF4-FFF2-40B4-BE49-F238E27FC236}">
                <a16:creationId xmlns:a16="http://schemas.microsoft.com/office/drawing/2014/main" id="{04055305-FC2A-3982-E237-3780777BE1D7}"/>
              </a:ext>
            </a:extLst>
          </p:cNvPr>
          <p:cNvSpPr/>
          <p:nvPr/>
        </p:nvSpPr>
        <p:spPr>
          <a:xfrm>
            <a:off x="8100046" y="2095330"/>
            <a:ext cx="3156347" cy="4264819"/>
          </a:xfrm>
          <a:prstGeom prst="rect">
            <a:avLst/>
          </a:prstGeom>
          <a:noFill/>
          <a:ln/>
        </p:spPr>
        <p:txBody>
          <a:bodyPr wrap="square" rtlCol="0" anchor="t"/>
          <a:lstStyle/>
          <a:p>
            <a:pPr marL="0" indent="0">
              <a:lnSpc>
                <a:spcPts val="2799"/>
              </a:lnSpc>
              <a:buNone/>
            </a:pPr>
            <a:r>
              <a:rPr lang="en-US" sz="1800" dirty="0">
                <a:solidFill>
                  <a:srgbClr val="78818C"/>
                </a:solidFill>
                <a:ea typeface="Roboto" pitchFamily="34" charset="-122"/>
                <a:cs typeface="Roboto" pitchFamily="34" charset="-120"/>
              </a:rPr>
              <a:t>As AI capabilities continue to evolve, landmen must be committed to ongoing learning and adaptation, ensuring they remain at the forefront of the industry's technological transformation.</a:t>
            </a:r>
            <a:endParaRPr lang="en-US" sz="1800" dirty="0">
              <a:solidFill>
                <a:srgbClr val="78818C"/>
              </a:solidFill>
            </a:endParaRPr>
          </a:p>
        </p:txBody>
      </p:sp>
      <p:pic>
        <p:nvPicPr>
          <p:cNvPr id="14" name="Picture 13">
            <a:extLst>
              <a:ext uri="{FF2B5EF4-FFF2-40B4-BE49-F238E27FC236}">
                <a16:creationId xmlns:a16="http://schemas.microsoft.com/office/drawing/2014/main" id="{E6ABD6E9-D452-BCC2-933F-03426DAF9420}"/>
              </a:ext>
            </a:extLst>
          </p:cNvPr>
          <p:cNvPicPr>
            <a:picLocks noChangeAspect="1"/>
          </p:cNvPicPr>
          <p:nvPr/>
        </p:nvPicPr>
        <p:blipFill>
          <a:blip r:embed="rId2">
            <a:alphaModFix amt="10000"/>
          </a:blip>
          <a:stretch>
            <a:fillRect/>
          </a:stretch>
        </p:blipFill>
        <p:spPr>
          <a:xfrm>
            <a:off x="448679" y="606719"/>
            <a:ext cx="10807714" cy="6175836"/>
          </a:xfrm>
          <a:prstGeom prst="rect">
            <a:avLst/>
          </a:prstGeom>
        </p:spPr>
      </p:pic>
    </p:spTree>
    <p:extLst>
      <p:ext uri="{BB962C8B-B14F-4D97-AF65-F5344CB8AC3E}">
        <p14:creationId xmlns:p14="http://schemas.microsoft.com/office/powerpoint/2010/main" val="2718148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Tools to Try</a:t>
            </a:r>
          </a:p>
        </p:txBody>
      </p:sp>
      <p:sp>
        <p:nvSpPr>
          <p:cNvPr id="3" name="Text 6">
            <a:extLst>
              <a:ext uri="{FF2B5EF4-FFF2-40B4-BE49-F238E27FC236}">
                <a16:creationId xmlns:a16="http://schemas.microsoft.com/office/drawing/2014/main" id="{612AC641-363B-D4D8-9855-F77295311F5C}"/>
              </a:ext>
            </a:extLst>
          </p:cNvPr>
          <p:cNvSpPr/>
          <p:nvPr/>
        </p:nvSpPr>
        <p:spPr>
          <a:xfrm>
            <a:off x="838200" y="1538290"/>
            <a:ext cx="3012331" cy="436067"/>
          </a:xfrm>
          <a:prstGeom prst="rect">
            <a:avLst/>
          </a:prstGeom>
          <a:noFill/>
          <a:ln/>
        </p:spPr>
        <p:txBody>
          <a:bodyPr wrap="square" rtlCol="0" anchor="t"/>
          <a:lstStyle/>
          <a:p>
            <a:pPr>
              <a:lnSpc>
                <a:spcPts val="2332"/>
              </a:lnSpc>
            </a:pPr>
            <a:r>
              <a:rPr lang="en-US" sz="2400" dirty="0">
                <a:solidFill>
                  <a:srgbClr val="00647A"/>
                </a:solidFill>
                <a:ea typeface="Roboto" pitchFamily="34" charset="-122"/>
                <a:cs typeface="Roboto" pitchFamily="34" charset="-120"/>
              </a:rPr>
              <a:t>Google Gemini </a:t>
            </a:r>
            <a:r>
              <a:rPr lang="en-US" sz="2400" dirty="0" err="1">
                <a:solidFill>
                  <a:srgbClr val="78818C"/>
                </a:solidFill>
                <a:ea typeface="Roboto" pitchFamily="34" charset="-122"/>
                <a:cs typeface="Roboto" pitchFamily="34" charset="-120"/>
              </a:rPr>
              <a:t>gemini.google.com</a:t>
            </a:r>
            <a:endParaRPr lang="en-US" sz="2400" dirty="0">
              <a:solidFill>
                <a:srgbClr val="78818C"/>
              </a:solidFill>
            </a:endParaRPr>
          </a:p>
        </p:txBody>
      </p:sp>
      <p:pic>
        <p:nvPicPr>
          <p:cNvPr id="4" name="Picture 3">
            <a:extLst>
              <a:ext uri="{FF2B5EF4-FFF2-40B4-BE49-F238E27FC236}">
                <a16:creationId xmlns:a16="http://schemas.microsoft.com/office/drawing/2014/main" id="{D7FA3FAD-088C-33E0-9FC4-E9FFCE0314A2}"/>
              </a:ext>
            </a:extLst>
          </p:cNvPr>
          <p:cNvPicPr>
            <a:picLocks noChangeAspect="1"/>
          </p:cNvPicPr>
          <p:nvPr/>
        </p:nvPicPr>
        <p:blipFill>
          <a:blip r:embed="rId2"/>
          <a:stretch>
            <a:fillRect/>
          </a:stretch>
        </p:blipFill>
        <p:spPr>
          <a:xfrm>
            <a:off x="4811177" y="649402"/>
            <a:ext cx="7125012" cy="5370398"/>
          </a:xfrm>
          <a:prstGeom prst="rect">
            <a:avLst/>
          </a:prstGeom>
        </p:spPr>
      </p:pic>
    </p:spTree>
    <p:extLst>
      <p:ext uri="{BB962C8B-B14F-4D97-AF65-F5344CB8AC3E}">
        <p14:creationId xmlns:p14="http://schemas.microsoft.com/office/powerpoint/2010/main" val="2661199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Tools to Try</a:t>
            </a:r>
          </a:p>
        </p:txBody>
      </p:sp>
      <p:sp>
        <p:nvSpPr>
          <p:cNvPr id="3" name="Text 6">
            <a:extLst>
              <a:ext uri="{FF2B5EF4-FFF2-40B4-BE49-F238E27FC236}">
                <a16:creationId xmlns:a16="http://schemas.microsoft.com/office/drawing/2014/main" id="{612AC641-363B-D4D8-9855-F77295311F5C}"/>
              </a:ext>
            </a:extLst>
          </p:cNvPr>
          <p:cNvSpPr/>
          <p:nvPr/>
        </p:nvSpPr>
        <p:spPr>
          <a:xfrm>
            <a:off x="838200" y="1538290"/>
            <a:ext cx="3012331" cy="436067"/>
          </a:xfrm>
          <a:prstGeom prst="rect">
            <a:avLst/>
          </a:prstGeom>
          <a:noFill/>
          <a:ln/>
        </p:spPr>
        <p:txBody>
          <a:bodyPr wrap="square" rtlCol="0" anchor="t"/>
          <a:lstStyle/>
          <a:p>
            <a:pPr>
              <a:lnSpc>
                <a:spcPts val="2332"/>
              </a:lnSpc>
            </a:pPr>
            <a:r>
              <a:rPr lang="en-US" sz="2400" dirty="0">
                <a:solidFill>
                  <a:srgbClr val="00647A"/>
                </a:solidFill>
                <a:ea typeface="Roboto" pitchFamily="34" charset="-122"/>
                <a:cs typeface="Roboto" pitchFamily="34" charset="-120"/>
              </a:rPr>
              <a:t>Anthropic Claude </a:t>
            </a:r>
            <a:r>
              <a:rPr lang="en-US" sz="2400" dirty="0" err="1">
                <a:solidFill>
                  <a:srgbClr val="78818C"/>
                </a:solidFill>
                <a:ea typeface="Roboto" pitchFamily="34" charset="-122"/>
                <a:cs typeface="Roboto" pitchFamily="34" charset="-120"/>
              </a:rPr>
              <a:t>Claude.ai</a:t>
            </a:r>
            <a:endParaRPr lang="en-US" sz="2400" dirty="0">
              <a:solidFill>
                <a:srgbClr val="78818C"/>
              </a:solidFill>
            </a:endParaRPr>
          </a:p>
        </p:txBody>
      </p:sp>
      <p:pic>
        <p:nvPicPr>
          <p:cNvPr id="5" name="Picture 4">
            <a:extLst>
              <a:ext uri="{FF2B5EF4-FFF2-40B4-BE49-F238E27FC236}">
                <a16:creationId xmlns:a16="http://schemas.microsoft.com/office/drawing/2014/main" id="{862AF4FC-79F3-715B-D17D-02BAE3CD4598}"/>
              </a:ext>
            </a:extLst>
          </p:cNvPr>
          <p:cNvPicPr>
            <a:picLocks noChangeAspect="1"/>
          </p:cNvPicPr>
          <p:nvPr/>
        </p:nvPicPr>
        <p:blipFill>
          <a:blip r:embed="rId2"/>
          <a:stretch>
            <a:fillRect/>
          </a:stretch>
        </p:blipFill>
        <p:spPr>
          <a:xfrm>
            <a:off x="4776761" y="653142"/>
            <a:ext cx="5158534" cy="5551715"/>
          </a:xfrm>
          <a:prstGeom prst="rect">
            <a:avLst/>
          </a:prstGeom>
        </p:spPr>
      </p:pic>
    </p:spTree>
    <p:extLst>
      <p:ext uri="{BB962C8B-B14F-4D97-AF65-F5344CB8AC3E}">
        <p14:creationId xmlns:p14="http://schemas.microsoft.com/office/powerpoint/2010/main" val="3959791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Tools to Try</a:t>
            </a:r>
          </a:p>
        </p:txBody>
      </p:sp>
      <p:sp>
        <p:nvSpPr>
          <p:cNvPr id="3" name="Text 6">
            <a:extLst>
              <a:ext uri="{FF2B5EF4-FFF2-40B4-BE49-F238E27FC236}">
                <a16:creationId xmlns:a16="http://schemas.microsoft.com/office/drawing/2014/main" id="{612AC641-363B-D4D8-9855-F77295311F5C}"/>
              </a:ext>
            </a:extLst>
          </p:cNvPr>
          <p:cNvSpPr/>
          <p:nvPr/>
        </p:nvSpPr>
        <p:spPr>
          <a:xfrm>
            <a:off x="838200" y="1538290"/>
            <a:ext cx="3012331" cy="436067"/>
          </a:xfrm>
          <a:prstGeom prst="rect">
            <a:avLst/>
          </a:prstGeom>
          <a:noFill/>
          <a:ln/>
        </p:spPr>
        <p:txBody>
          <a:bodyPr wrap="square" rtlCol="0" anchor="t"/>
          <a:lstStyle/>
          <a:p>
            <a:pPr>
              <a:lnSpc>
                <a:spcPts val="2332"/>
              </a:lnSpc>
            </a:pPr>
            <a:r>
              <a:rPr lang="en-US" sz="2400" dirty="0">
                <a:solidFill>
                  <a:srgbClr val="00647A"/>
                </a:solidFill>
                <a:ea typeface="Roboto" pitchFamily="34" charset="-122"/>
                <a:cs typeface="Roboto" pitchFamily="34" charset="-120"/>
              </a:rPr>
              <a:t>Perplexity</a:t>
            </a:r>
          </a:p>
          <a:p>
            <a:pPr>
              <a:lnSpc>
                <a:spcPts val="2332"/>
              </a:lnSpc>
            </a:pPr>
            <a:r>
              <a:rPr lang="en-US" sz="2400" dirty="0" err="1">
                <a:solidFill>
                  <a:srgbClr val="78818C"/>
                </a:solidFill>
                <a:ea typeface="Roboto" pitchFamily="34" charset="-122"/>
                <a:cs typeface="Roboto" pitchFamily="34" charset="-120"/>
              </a:rPr>
              <a:t>Perplexity.ai</a:t>
            </a:r>
            <a:endParaRPr lang="en-US" sz="2400" dirty="0">
              <a:solidFill>
                <a:srgbClr val="78818C"/>
              </a:solidFill>
            </a:endParaRPr>
          </a:p>
        </p:txBody>
      </p:sp>
      <p:pic>
        <p:nvPicPr>
          <p:cNvPr id="4" name="Picture 3">
            <a:extLst>
              <a:ext uri="{FF2B5EF4-FFF2-40B4-BE49-F238E27FC236}">
                <a16:creationId xmlns:a16="http://schemas.microsoft.com/office/drawing/2014/main" id="{FC9F4922-C21A-0ACF-12ED-BFB0BCB93EFE}"/>
              </a:ext>
            </a:extLst>
          </p:cNvPr>
          <p:cNvPicPr>
            <a:picLocks noChangeAspect="1"/>
          </p:cNvPicPr>
          <p:nvPr/>
        </p:nvPicPr>
        <p:blipFill>
          <a:blip r:embed="rId2"/>
          <a:stretch>
            <a:fillRect/>
          </a:stretch>
        </p:blipFill>
        <p:spPr>
          <a:xfrm>
            <a:off x="3124199" y="1538289"/>
            <a:ext cx="8588049" cy="3980767"/>
          </a:xfrm>
          <a:prstGeom prst="rect">
            <a:avLst/>
          </a:prstGeom>
        </p:spPr>
      </p:pic>
    </p:spTree>
    <p:extLst>
      <p:ext uri="{BB962C8B-B14F-4D97-AF65-F5344CB8AC3E}">
        <p14:creationId xmlns:p14="http://schemas.microsoft.com/office/powerpoint/2010/main" val="47796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Tools to Try</a:t>
            </a:r>
          </a:p>
        </p:txBody>
      </p:sp>
      <p:sp>
        <p:nvSpPr>
          <p:cNvPr id="3" name="Text 6">
            <a:extLst>
              <a:ext uri="{FF2B5EF4-FFF2-40B4-BE49-F238E27FC236}">
                <a16:creationId xmlns:a16="http://schemas.microsoft.com/office/drawing/2014/main" id="{612AC641-363B-D4D8-9855-F77295311F5C}"/>
              </a:ext>
            </a:extLst>
          </p:cNvPr>
          <p:cNvSpPr/>
          <p:nvPr/>
        </p:nvSpPr>
        <p:spPr>
          <a:xfrm>
            <a:off x="838200" y="1538290"/>
            <a:ext cx="3012331" cy="436067"/>
          </a:xfrm>
          <a:prstGeom prst="rect">
            <a:avLst/>
          </a:prstGeom>
          <a:noFill/>
          <a:ln/>
        </p:spPr>
        <p:txBody>
          <a:bodyPr wrap="square" rtlCol="0" anchor="t"/>
          <a:lstStyle/>
          <a:p>
            <a:pPr>
              <a:lnSpc>
                <a:spcPts val="2332"/>
              </a:lnSpc>
            </a:pPr>
            <a:r>
              <a:rPr lang="en-US" sz="2400" dirty="0">
                <a:solidFill>
                  <a:srgbClr val="00647A"/>
                </a:solidFill>
                <a:ea typeface="Roboto" pitchFamily="34" charset="-122"/>
                <a:cs typeface="Roboto" pitchFamily="34" charset="-120"/>
              </a:rPr>
              <a:t>Inflection Pi</a:t>
            </a:r>
          </a:p>
          <a:p>
            <a:pPr>
              <a:lnSpc>
                <a:spcPts val="2332"/>
              </a:lnSpc>
            </a:pPr>
            <a:r>
              <a:rPr lang="en-US" sz="2400" dirty="0" err="1">
                <a:solidFill>
                  <a:srgbClr val="78818C"/>
                </a:solidFill>
                <a:ea typeface="Roboto" pitchFamily="34" charset="-122"/>
                <a:cs typeface="Roboto" pitchFamily="34" charset="-120"/>
              </a:rPr>
              <a:t>Pi.ai</a:t>
            </a:r>
            <a:endParaRPr lang="en-US" sz="2400" dirty="0">
              <a:solidFill>
                <a:srgbClr val="78818C"/>
              </a:solidFill>
            </a:endParaRPr>
          </a:p>
        </p:txBody>
      </p:sp>
      <p:pic>
        <p:nvPicPr>
          <p:cNvPr id="5" name="Picture 4">
            <a:extLst>
              <a:ext uri="{FF2B5EF4-FFF2-40B4-BE49-F238E27FC236}">
                <a16:creationId xmlns:a16="http://schemas.microsoft.com/office/drawing/2014/main" id="{4244FA61-476A-38D3-CA52-2D16D2225A2D}"/>
              </a:ext>
            </a:extLst>
          </p:cNvPr>
          <p:cNvPicPr>
            <a:picLocks noChangeAspect="1"/>
          </p:cNvPicPr>
          <p:nvPr/>
        </p:nvPicPr>
        <p:blipFill>
          <a:blip r:embed="rId2"/>
          <a:stretch>
            <a:fillRect/>
          </a:stretch>
        </p:blipFill>
        <p:spPr>
          <a:xfrm>
            <a:off x="3428998" y="1407660"/>
            <a:ext cx="8145909" cy="4666569"/>
          </a:xfrm>
          <a:prstGeom prst="rect">
            <a:avLst/>
          </a:prstGeom>
        </p:spPr>
      </p:pic>
    </p:spTree>
    <p:extLst>
      <p:ext uri="{BB962C8B-B14F-4D97-AF65-F5344CB8AC3E}">
        <p14:creationId xmlns:p14="http://schemas.microsoft.com/office/powerpoint/2010/main" val="3058023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1BB8-6A05-FFF8-12CF-BD390B89DDBD}"/>
              </a:ext>
            </a:extLst>
          </p:cNvPr>
          <p:cNvSpPr>
            <a:spLocks noGrp="1"/>
          </p:cNvSpPr>
          <p:nvPr>
            <p:ph type="ctrTitle"/>
          </p:nvPr>
        </p:nvSpPr>
        <p:spPr/>
        <p:txBody>
          <a:bodyPr>
            <a:normAutofit fontScale="90000"/>
          </a:bodyPr>
          <a:lstStyle/>
          <a:p>
            <a:r>
              <a:rPr lang="en-US" dirty="0"/>
              <a:t>Technology, Free and Simple: </a:t>
            </a:r>
          </a:p>
        </p:txBody>
      </p:sp>
      <p:sp>
        <p:nvSpPr>
          <p:cNvPr id="3" name="Subtitle 2">
            <a:extLst>
              <a:ext uri="{FF2B5EF4-FFF2-40B4-BE49-F238E27FC236}">
                <a16:creationId xmlns:a16="http://schemas.microsoft.com/office/drawing/2014/main" id="{7AFC812A-E1E8-8B69-5B00-1ADFB5BEF650}"/>
              </a:ext>
            </a:extLst>
          </p:cNvPr>
          <p:cNvSpPr>
            <a:spLocks noGrp="1"/>
          </p:cNvSpPr>
          <p:nvPr>
            <p:ph type="subTitle" idx="1"/>
          </p:nvPr>
        </p:nvSpPr>
        <p:spPr/>
        <p:txBody>
          <a:bodyPr>
            <a:noAutofit/>
          </a:bodyPr>
          <a:lstStyle/>
          <a:p>
            <a:r>
              <a:rPr lang="en-US" sz="4000" dirty="0"/>
              <a:t>An AI Primer</a:t>
            </a:r>
          </a:p>
        </p:txBody>
      </p:sp>
      <p:sp>
        <p:nvSpPr>
          <p:cNvPr id="4" name="Content Placeholder 3">
            <a:extLst>
              <a:ext uri="{FF2B5EF4-FFF2-40B4-BE49-F238E27FC236}">
                <a16:creationId xmlns:a16="http://schemas.microsoft.com/office/drawing/2014/main" id="{695E55C9-A083-8961-A38B-8FDA165E5FAC}"/>
              </a:ext>
            </a:extLst>
          </p:cNvPr>
          <p:cNvSpPr>
            <a:spLocks noGrp="1"/>
          </p:cNvSpPr>
          <p:nvPr>
            <p:ph sz="quarter" idx="10"/>
          </p:nvPr>
        </p:nvSpPr>
        <p:spPr>
          <a:xfrm>
            <a:off x="1523999" y="2912610"/>
            <a:ext cx="9144000" cy="1371600"/>
          </a:xfrm>
        </p:spPr>
        <p:txBody>
          <a:bodyPr>
            <a:normAutofit lnSpcReduction="10000"/>
          </a:bodyPr>
          <a:lstStyle/>
          <a:p>
            <a:r>
              <a:rPr lang="en-US" dirty="0"/>
              <a:t>Jerris Johnson, CPL</a:t>
            </a:r>
          </a:p>
          <a:p>
            <a:r>
              <a:rPr lang="en-US" dirty="0"/>
              <a:t>AI Strategist and Implementer | </a:t>
            </a:r>
            <a:r>
              <a:rPr lang="en-US" dirty="0" err="1"/>
              <a:t>FutureProof</a:t>
            </a:r>
            <a:r>
              <a:rPr lang="en-US" dirty="0"/>
              <a:t> Tech</a:t>
            </a:r>
          </a:p>
          <a:p>
            <a:r>
              <a:rPr lang="en-US" dirty="0"/>
              <a:t>Energy SME | </a:t>
            </a:r>
            <a:r>
              <a:rPr lang="en-US" dirty="0" err="1"/>
              <a:t>Rowland.ai</a:t>
            </a:r>
            <a:endParaRPr lang="en-US" dirty="0"/>
          </a:p>
        </p:txBody>
      </p:sp>
    </p:spTree>
    <p:extLst>
      <p:ext uri="{BB962C8B-B14F-4D97-AF65-F5344CB8AC3E}">
        <p14:creationId xmlns:p14="http://schemas.microsoft.com/office/powerpoint/2010/main" val="2158682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Tools to Try</a:t>
            </a:r>
          </a:p>
        </p:txBody>
      </p:sp>
      <p:sp>
        <p:nvSpPr>
          <p:cNvPr id="3" name="Text 6">
            <a:extLst>
              <a:ext uri="{FF2B5EF4-FFF2-40B4-BE49-F238E27FC236}">
                <a16:creationId xmlns:a16="http://schemas.microsoft.com/office/drawing/2014/main" id="{612AC641-363B-D4D8-9855-F77295311F5C}"/>
              </a:ext>
            </a:extLst>
          </p:cNvPr>
          <p:cNvSpPr/>
          <p:nvPr/>
        </p:nvSpPr>
        <p:spPr>
          <a:xfrm>
            <a:off x="838200" y="1367521"/>
            <a:ext cx="6008914" cy="436067"/>
          </a:xfrm>
          <a:prstGeom prst="rect">
            <a:avLst/>
          </a:prstGeom>
          <a:noFill/>
          <a:ln/>
        </p:spPr>
        <p:txBody>
          <a:bodyPr wrap="square" rtlCol="0" anchor="t"/>
          <a:lstStyle/>
          <a:p>
            <a:pPr>
              <a:lnSpc>
                <a:spcPts val="2332"/>
              </a:lnSpc>
            </a:pPr>
            <a:r>
              <a:rPr lang="en-US" sz="2400" dirty="0">
                <a:solidFill>
                  <a:srgbClr val="00647A"/>
                </a:solidFill>
                <a:ea typeface="Roboto" pitchFamily="34" charset="-122"/>
                <a:cs typeface="Roboto" pitchFamily="34" charset="-120"/>
              </a:rPr>
              <a:t>Microsoft Copilot - </a:t>
            </a:r>
            <a:r>
              <a:rPr lang="en-US" sz="2400" dirty="0" err="1">
                <a:solidFill>
                  <a:srgbClr val="78818C"/>
                </a:solidFill>
                <a:ea typeface="Roboto" pitchFamily="34" charset="-122"/>
                <a:cs typeface="Roboto" pitchFamily="34" charset="-120"/>
              </a:rPr>
              <a:t>Copilot.Microsoft.com</a:t>
            </a:r>
            <a:endParaRPr lang="en-US" sz="2400" dirty="0">
              <a:solidFill>
                <a:srgbClr val="78818C"/>
              </a:solidFill>
            </a:endParaRPr>
          </a:p>
        </p:txBody>
      </p:sp>
      <p:pic>
        <p:nvPicPr>
          <p:cNvPr id="4" name="Picture 3">
            <a:extLst>
              <a:ext uri="{FF2B5EF4-FFF2-40B4-BE49-F238E27FC236}">
                <a16:creationId xmlns:a16="http://schemas.microsoft.com/office/drawing/2014/main" id="{0C51804C-491C-9B22-E371-AD33773D4E1F}"/>
              </a:ext>
            </a:extLst>
          </p:cNvPr>
          <p:cNvPicPr>
            <a:picLocks noChangeAspect="1"/>
          </p:cNvPicPr>
          <p:nvPr/>
        </p:nvPicPr>
        <p:blipFill>
          <a:blip r:embed="rId2"/>
          <a:stretch>
            <a:fillRect/>
          </a:stretch>
        </p:blipFill>
        <p:spPr>
          <a:xfrm>
            <a:off x="2004928" y="1713099"/>
            <a:ext cx="8182143" cy="4415557"/>
          </a:xfrm>
          <a:prstGeom prst="rect">
            <a:avLst/>
          </a:prstGeom>
        </p:spPr>
      </p:pic>
    </p:spTree>
    <p:extLst>
      <p:ext uri="{BB962C8B-B14F-4D97-AF65-F5344CB8AC3E}">
        <p14:creationId xmlns:p14="http://schemas.microsoft.com/office/powerpoint/2010/main" val="4198330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Microsoft Copilot in Edge Browser</a:t>
            </a:r>
          </a:p>
        </p:txBody>
      </p:sp>
      <p:sp>
        <p:nvSpPr>
          <p:cNvPr id="5" name="Text 4">
            <a:extLst>
              <a:ext uri="{FF2B5EF4-FFF2-40B4-BE49-F238E27FC236}">
                <a16:creationId xmlns:a16="http://schemas.microsoft.com/office/drawing/2014/main" id="{062246B0-9616-0C18-5A67-BB407E9DFF72}"/>
              </a:ext>
            </a:extLst>
          </p:cNvPr>
          <p:cNvSpPr/>
          <p:nvPr/>
        </p:nvSpPr>
        <p:spPr>
          <a:xfrm>
            <a:off x="938484" y="1407660"/>
            <a:ext cx="9794829" cy="453797"/>
          </a:xfrm>
          <a:prstGeom prst="rect">
            <a:avLst/>
          </a:prstGeom>
          <a:noFill/>
          <a:ln/>
        </p:spPr>
        <p:txBody>
          <a:bodyPr wrap="square" rtlCol="0" anchor="t"/>
          <a:lstStyle/>
          <a:p>
            <a:pPr>
              <a:lnSpc>
                <a:spcPts val="2799"/>
              </a:lnSpc>
            </a:pPr>
            <a:r>
              <a:rPr lang="en-US" dirty="0">
                <a:solidFill>
                  <a:srgbClr val="78818C"/>
                </a:solidFill>
                <a:ea typeface="Roboto" pitchFamily="34" charset="-122"/>
                <a:cs typeface="Roboto" pitchFamily="34" charset="-120"/>
              </a:rPr>
              <a:t>Use the built-in PDF viewer to ask Copilot questions about your document. </a:t>
            </a:r>
            <a:endParaRPr lang="en-US" dirty="0">
              <a:solidFill>
                <a:srgbClr val="78818C"/>
              </a:solidFill>
            </a:endParaRPr>
          </a:p>
        </p:txBody>
      </p:sp>
      <p:pic>
        <p:nvPicPr>
          <p:cNvPr id="19" name="Picture 2" descr="No alt text provided for this image">
            <a:extLst>
              <a:ext uri="{FF2B5EF4-FFF2-40B4-BE49-F238E27FC236}">
                <a16:creationId xmlns:a16="http://schemas.microsoft.com/office/drawing/2014/main" id="{68FF0E65-55A2-8774-CEC5-78F671EFF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838" y="1861457"/>
            <a:ext cx="8918323" cy="484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142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Tools to Try</a:t>
            </a:r>
          </a:p>
        </p:txBody>
      </p:sp>
      <p:sp>
        <p:nvSpPr>
          <p:cNvPr id="3" name="Text 6">
            <a:extLst>
              <a:ext uri="{FF2B5EF4-FFF2-40B4-BE49-F238E27FC236}">
                <a16:creationId xmlns:a16="http://schemas.microsoft.com/office/drawing/2014/main" id="{612AC641-363B-D4D8-9855-F77295311F5C}"/>
              </a:ext>
            </a:extLst>
          </p:cNvPr>
          <p:cNvSpPr/>
          <p:nvPr/>
        </p:nvSpPr>
        <p:spPr>
          <a:xfrm>
            <a:off x="838200" y="1538290"/>
            <a:ext cx="3012331" cy="436067"/>
          </a:xfrm>
          <a:prstGeom prst="rect">
            <a:avLst/>
          </a:prstGeom>
          <a:noFill/>
          <a:ln/>
        </p:spPr>
        <p:txBody>
          <a:bodyPr wrap="square" rtlCol="0" anchor="t"/>
          <a:lstStyle/>
          <a:p>
            <a:pPr>
              <a:lnSpc>
                <a:spcPts val="2332"/>
              </a:lnSpc>
            </a:pPr>
            <a:r>
              <a:rPr lang="en-US" sz="2400" dirty="0">
                <a:solidFill>
                  <a:srgbClr val="00647A"/>
                </a:solidFill>
                <a:ea typeface="Roboto" pitchFamily="34" charset="-122"/>
                <a:cs typeface="Roboto" pitchFamily="34" charset="-120"/>
              </a:rPr>
              <a:t>OpenAI ChatGPT</a:t>
            </a:r>
          </a:p>
          <a:p>
            <a:pPr>
              <a:lnSpc>
                <a:spcPts val="2332"/>
              </a:lnSpc>
            </a:pPr>
            <a:r>
              <a:rPr lang="en-US" sz="2400" dirty="0" err="1">
                <a:solidFill>
                  <a:srgbClr val="78818C"/>
                </a:solidFill>
                <a:ea typeface="Roboto" pitchFamily="34" charset="-122"/>
                <a:cs typeface="Roboto" pitchFamily="34" charset="-120"/>
              </a:rPr>
              <a:t>Chatgpt.com</a:t>
            </a:r>
            <a:endParaRPr lang="en-US" sz="2400" dirty="0">
              <a:solidFill>
                <a:srgbClr val="78818C"/>
              </a:solidFill>
            </a:endParaRPr>
          </a:p>
        </p:txBody>
      </p:sp>
      <p:pic>
        <p:nvPicPr>
          <p:cNvPr id="4" name="Picture 3">
            <a:extLst>
              <a:ext uri="{FF2B5EF4-FFF2-40B4-BE49-F238E27FC236}">
                <a16:creationId xmlns:a16="http://schemas.microsoft.com/office/drawing/2014/main" id="{0E4160DC-AB64-34F9-4ED6-6EF170A9F547}"/>
              </a:ext>
            </a:extLst>
          </p:cNvPr>
          <p:cNvPicPr>
            <a:picLocks noChangeAspect="1"/>
          </p:cNvPicPr>
          <p:nvPr/>
        </p:nvPicPr>
        <p:blipFill>
          <a:blip r:embed="rId2"/>
          <a:stretch>
            <a:fillRect/>
          </a:stretch>
        </p:blipFill>
        <p:spPr>
          <a:xfrm>
            <a:off x="4245429" y="1108957"/>
            <a:ext cx="7304314" cy="5110188"/>
          </a:xfrm>
          <a:prstGeom prst="rect">
            <a:avLst/>
          </a:prstGeom>
        </p:spPr>
      </p:pic>
    </p:spTree>
    <p:extLst>
      <p:ext uri="{BB962C8B-B14F-4D97-AF65-F5344CB8AC3E}">
        <p14:creationId xmlns:p14="http://schemas.microsoft.com/office/powerpoint/2010/main" val="2219994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Tools to Try</a:t>
            </a:r>
          </a:p>
        </p:txBody>
      </p:sp>
      <p:sp>
        <p:nvSpPr>
          <p:cNvPr id="3" name="Text 6">
            <a:extLst>
              <a:ext uri="{FF2B5EF4-FFF2-40B4-BE49-F238E27FC236}">
                <a16:creationId xmlns:a16="http://schemas.microsoft.com/office/drawing/2014/main" id="{612AC641-363B-D4D8-9855-F77295311F5C}"/>
              </a:ext>
            </a:extLst>
          </p:cNvPr>
          <p:cNvSpPr/>
          <p:nvPr/>
        </p:nvSpPr>
        <p:spPr>
          <a:xfrm>
            <a:off x="838200" y="1538290"/>
            <a:ext cx="3407229" cy="436067"/>
          </a:xfrm>
          <a:prstGeom prst="rect">
            <a:avLst/>
          </a:prstGeom>
          <a:noFill/>
          <a:ln/>
        </p:spPr>
        <p:txBody>
          <a:bodyPr wrap="square" rtlCol="0" anchor="t"/>
          <a:lstStyle/>
          <a:p>
            <a:pPr>
              <a:lnSpc>
                <a:spcPts val="2332"/>
              </a:lnSpc>
            </a:pPr>
            <a:r>
              <a:rPr lang="en-US" sz="2400" dirty="0">
                <a:solidFill>
                  <a:srgbClr val="00647A"/>
                </a:solidFill>
                <a:ea typeface="Roboto" pitchFamily="34" charset="-122"/>
                <a:cs typeface="Roboto" pitchFamily="34" charset="-120"/>
              </a:rPr>
              <a:t>LMSYS Chatbot Arena</a:t>
            </a:r>
          </a:p>
          <a:p>
            <a:pPr>
              <a:lnSpc>
                <a:spcPts val="2332"/>
              </a:lnSpc>
            </a:pPr>
            <a:r>
              <a:rPr lang="en-US" sz="2400" dirty="0" err="1">
                <a:solidFill>
                  <a:srgbClr val="78818C"/>
                </a:solidFill>
                <a:ea typeface="Roboto" pitchFamily="34" charset="-122"/>
                <a:cs typeface="Roboto" pitchFamily="34" charset="-120"/>
              </a:rPr>
              <a:t>chat.lmsys.org</a:t>
            </a:r>
            <a:endParaRPr lang="en-US" sz="2400" dirty="0">
              <a:solidFill>
                <a:srgbClr val="78818C"/>
              </a:solidFill>
            </a:endParaRPr>
          </a:p>
        </p:txBody>
      </p:sp>
      <p:pic>
        <p:nvPicPr>
          <p:cNvPr id="5" name="Picture 4">
            <a:extLst>
              <a:ext uri="{FF2B5EF4-FFF2-40B4-BE49-F238E27FC236}">
                <a16:creationId xmlns:a16="http://schemas.microsoft.com/office/drawing/2014/main" id="{325C2BA8-E045-F6B9-B243-4C077630DF43}"/>
              </a:ext>
            </a:extLst>
          </p:cNvPr>
          <p:cNvPicPr>
            <a:picLocks noChangeAspect="1"/>
          </p:cNvPicPr>
          <p:nvPr/>
        </p:nvPicPr>
        <p:blipFill>
          <a:blip r:embed="rId2"/>
          <a:stretch>
            <a:fillRect/>
          </a:stretch>
        </p:blipFill>
        <p:spPr>
          <a:xfrm>
            <a:off x="4060373" y="1407660"/>
            <a:ext cx="7772400" cy="4548620"/>
          </a:xfrm>
          <a:prstGeom prst="rect">
            <a:avLst/>
          </a:prstGeom>
        </p:spPr>
      </p:pic>
    </p:spTree>
    <p:extLst>
      <p:ext uri="{BB962C8B-B14F-4D97-AF65-F5344CB8AC3E}">
        <p14:creationId xmlns:p14="http://schemas.microsoft.com/office/powerpoint/2010/main" val="3788770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Tools to Try</a:t>
            </a:r>
          </a:p>
        </p:txBody>
      </p:sp>
      <p:sp>
        <p:nvSpPr>
          <p:cNvPr id="3" name="Text 6">
            <a:extLst>
              <a:ext uri="{FF2B5EF4-FFF2-40B4-BE49-F238E27FC236}">
                <a16:creationId xmlns:a16="http://schemas.microsoft.com/office/drawing/2014/main" id="{612AC641-363B-D4D8-9855-F77295311F5C}"/>
              </a:ext>
            </a:extLst>
          </p:cNvPr>
          <p:cNvSpPr/>
          <p:nvPr/>
        </p:nvSpPr>
        <p:spPr>
          <a:xfrm>
            <a:off x="838200" y="1538290"/>
            <a:ext cx="3407229" cy="436067"/>
          </a:xfrm>
          <a:prstGeom prst="rect">
            <a:avLst/>
          </a:prstGeom>
          <a:noFill/>
          <a:ln/>
        </p:spPr>
        <p:txBody>
          <a:bodyPr wrap="square" rtlCol="0" anchor="t"/>
          <a:lstStyle/>
          <a:p>
            <a:pPr>
              <a:lnSpc>
                <a:spcPts val="2332"/>
              </a:lnSpc>
            </a:pPr>
            <a:r>
              <a:rPr lang="en-US" sz="2400" dirty="0">
                <a:solidFill>
                  <a:srgbClr val="00647A"/>
                </a:solidFill>
                <a:ea typeface="Roboto" pitchFamily="34" charset="-122"/>
                <a:cs typeface="Roboto" pitchFamily="34" charset="-120"/>
              </a:rPr>
              <a:t>Coming soon…</a:t>
            </a:r>
          </a:p>
          <a:p>
            <a:pPr>
              <a:lnSpc>
                <a:spcPts val="2332"/>
              </a:lnSpc>
            </a:pPr>
            <a:r>
              <a:rPr lang="en-US" sz="2400" dirty="0" err="1">
                <a:solidFill>
                  <a:srgbClr val="78818C"/>
                </a:solidFill>
                <a:ea typeface="Roboto" pitchFamily="34" charset="-122"/>
                <a:cs typeface="Roboto" pitchFamily="34" charset="-120"/>
              </a:rPr>
              <a:t>Rowland.ai</a:t>
            </a:r>
            <a:endParaRPr lang="en-US" sz="2400" dirty="0">
              <a:solidFill>
                <a:srgbClr val="78818C"/>
              </a:solidFill>
            </a:endParaRPr>
          </a:p>
        </p:txBody>
      </p:sp>
      <p:pic>
        <p:nvPicPr>
          <p:cNvPr id="7" name="Picture 6">
            <a:extLst>
              <a:ext uri="{FF2B5EF4-FFF2-40B4-BE49-F238E27FC236}">
                <a16:creationId xmlns:a16="http://schemas.microsoft.com/office/drawing/2014/main" id="{BCEF150F-2776-8639-1E36-E97958B3C2AF}"/>
              </a:ext>
            </a:extLst>
          </p:cNvPr>
          <p:cNvPicPr>
            <a:picLocks noChangeAspect="1"/>
          </p:cNvPicPr>
          <p:nvPr/>
        </p:nvPicPr>
        <p:blipFill>
          <a:blip r:embed="rId2"/>
          <a:stretch>
            <a:fillRect/>
          </a:stretch>
        </p:blipFill>
        <p:spPr>
          <a:xfrm>
            <a:off x="4016829" y="1407660"/>
            <a:ext cx="6999514" cy="1280693"/>
          </a:xfrm>
          <a:prstGeom prst="rect">
            <a:avLst/>
          </a:prstGeom>
        </p:spPr>
      </p:pic>
      <p:pic>
        <p:nvPicPr>
          <p:cNvPr id="8" name="Picture 7">
            <a:extLst>
              <a:ext uri="{FF2B5EF4-FFF2-40B4-BE49-F238E27FC236}">
                <a16:creationId xmlns:a16="http://schemas.microsoft.com/office/drawing/2014/main" id="{C2387A52-C42B-4F1C-FF4C-150C24172165}"/>
              </a:ext>
            </a:extLst>
          </p:cNvPr>
          <p:cNvPicPr>
            <a:picLocks noChangeAspect="1"/>
          </p:cNvPicPr>
          <p:nvPr/>
        </p:nvPicPr>
        <p:blipFill>
          <a:blip r:embed="rId3"/>
          <a:stretch>
            <a:fillRect/>
          </a:stretch>
        </p:blipFill>
        <p:spPr>
          <a:xfrm>
            <a:off x="1850572" y="3067079"/>
            <a:ext cx="7282542" cy="2864170"/>
          </a:xfrm>
          <a:prstGeom prst="rect">
            <a:avLst/>
          </a:prstGeom>
        </p:spPr>
      </p:pic>
    </p:spTree>
    <p:extLst>
      <p:ext uri="{BB962C8B-B14F-4D97-AF65-F5344CB8AC3E}">
        <p14:creationId xmlns:p14="http://schemas.microsoft.com/office/powerpoint/2010/main" val="2478347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p:txBody>
          <a:bodyPr>
            <a:normAutofit/>
          </a:bodyPr>
          <a:lstStyle/>
          <a:p>
            <a:r>
              <a:rPr lang="en-US" sz="3600" dirty="0"/>
              <a:t>Stay in touch and be connected for more info…</a:t>
            </a:r>
          </a:p>
        </p:txBody>
      </p:sp>
      <p:pic>
        <p:nvPicPr>
          <p:cNvPr id="4" name="Picture 3">
            <a:extLst>
              <a:ext uri="{FF2B5EF4-FFF2-40B4-BE49-F238E27FC236}">
                <a16:creationId xmlns:a16="http://schemas.microsoft.com/office/drawing/2014/main" id="{B9EF9D24-782A-EFB8-A4F6-A9ED6A629DA4}"/>
              </a:ext>
            </a:extLst>
          </p:cNvPr>
          <p:cNvPicPr>
            <a:picLocks noChangeAspect="1"/>
          </p:cNvPicPr>
          <p:nvPr/>
        </p:nvPicPr>
        <p:blipFill>
          <a:blip r:embed="rId2"/>
          <a:stretch>
            <a:fillRect/>
          </a:stretch>
        </p:blipFill>
        <p:spPr>
          <a:xfrm>
            <a:off x="1714178" y="2016579"/>
            <a:ext cx="4381822" cy="3735614"/>
          </a:xfrm>
          <a:prstGeom prst="rect">
            <a:avLst/>
          </a:prstGeom>
        </p:spPr>
      </p:pic>
      <p:pic>
        <p:nvPicPr>
          <p:cNvPr id="5" name="Picture 4">
            <a:extLst>
              <a:ext uri="{FF2B5EF4-FFF2-40B4-BE49-F238E27FC236}">
                <a16:creationId xmlns:a16="http://schemas.microsoft.com/office/drawing/2014/main" id="{465D280F-1109-9D9E-5082-F0BEDD979139}"/>
              </a:ext>
            </a:extLst>
          </p:cNvPr>
          <p:cNvPicPr>
            <a:picLocks noChangeAspect="1"/>
          </p:cNvPicPr>
          <p:nvPr/>
        </p:nvPicPr>
        <p:blipFill>
          <a:blip r:embed="rId3"/>
          <a:stretch>
            <a:fillRect/>
          </a:stretch>
        </p:blipFill>
        <p:spPr>
          <a:xfrm>
            <a:off x="7247163" y="2321377"/>
            <a:ext cx="2810003" cy="2707821"/>
          </a:xfrm>
          <a:prstGeom prst="rect">
            <a:avLst/>
          </a:prstGeom>
        </p:spPr>
      </p:pic>
    </p:spTree>
    <p:extLst>
      <p:ext uri="{BB962C8B-B14F-4D97-AF65-F5344CB8AC3E}">
        <p14:creationId xmlns:p14="http://schemas.microsoft.com/office/powerpoint/2010/main" val="1346638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Understanding AI</a:t>
            </a:r>
          </a:p>
        </p:txBody>
      </p:sp>
      <p:sp>
        <p:nvSpPr>
          <p:cNvPr id="6" name="Text 3">
            <a:extLst>
              <a:ext uri="{FF2B5EF4-FFF2-40B4-BE49-F238E27FC236}">
                <a16:creationId xmlns:a16="http://schemas.microsoft.com/office/drawing/2014/main" id="{A3265238-A7A2-2FE6-8144-297FC45ABE43}"/>
              </a:ext>
            </a:extLst>
          </p:cNvPr>
          <p:cNvSpPr/>
          <p:nvPr/>
        </p:nvSpPr>
        <p:spPr>
          <a:xfrm>
            <a:off x="448679" y="1689263"/>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What is AI?</a:t>
            </a:r>
            <a:endParaRPr lang="en-US" sz="2000" dirty="0">
              <a:solidFill>
                <a:srgbClr val="00647A"/>
              </a:solidFill>
              <a:latin typeface="+mj-lt"/>
            </a:endParaRPr>
          </a:p>
        </p:txBody>
      </p:sp>
      <p:sp>
        <p:nvSpPr>
          <p:cNvPr id="7" name="Text 4">
            <a:extLst>
              <a:ext uri="{FF2B5EF4-FFF2-40B4-BE49-F238E27FC236}">
                <a16:creationId xmlns:a16="http://schemas.microsoft.com/office/drawing/2014/main" id="{0ED903F6-4B82-BAFE-BF30-FCAECA62540B}"/>
              </a:ext>
            </a:extLst>
          </p:cNvPr>
          <p:cNvSpPr/>
          <p:nvPr/>
        </p:nvSpPr>
        <p:spPr>
          <a:xfrm>
            <a:off x="448679" y="2095330"/>
            <a:ext cx="3156347" cy="3198614"/>
          </a:xfrm>
          <a:prstGeom prst="rect">
            <a:avLst/>
          </a:prstGeom>
          <a:noFill/>
          <a:ln/>
        </p:spPr>
        <p:txBody>
          <a:bodyPr wrap="square" rtlCol="0" anchor="t"/>
          <a:lstStyle/>
          <a:p>
            <a:pPr marL="0" indent="0">
              <a:lnSpc>
                <a:spcPts val="2799"/>
              </a:lnSpc>
              <a:buNone/>
            </a:pPr>
            <a:r>
              <a:rPr lang="en-US" sz="1600" dirty="0">
                <a:solidFill>
                  <a:srgbClr val="78818C"/>
                </a:solidFill>
                <a:ea typeface="Roboto" pitchFamily="34" charset="-122"/>
                <a:cs typeface="Roboto" pitchFamily="34" charset="-120"/>
              </a:rPr>
              <a:t>Artificial intelligence refers to the ability of machines to perform tasks in a smart and intelligent way, mimicking the cognitive functions of the human mind. This includes natural language processing, allowing AI to understand and communicate like a human.</a:t>
            </a:r>
            <a:endParaRPr lang="en-US" sz="1600" dirty="0">
              <a:solidFill>
                <a:srgbClr val="78818C"/>
              </a:solidFill>
            </a:endParaRPr>
          </a:p>
        </p:txBody>
      </p:sp>
      <p:sp>
        <p:nvSpPr>
          <p:cNvPr id="8" name="Text 5">
            <a:extLst>
              <a:ext uri="{FF2B5EF4-FFF2-40B4-BE49-F238E27FC236}">
                <a16:creationId xmlns:a16="http://schemas.microsoft.com/office/drawing/2014/main" id="{5A6B8817-3195-FF72-4D7C-BCB0B53F15DF}"/>
              </a:ext>
            </a:extLst>
          </p:cNvPr>
          <p:cNvSpPr/>
          <p:nvPr/>
        </p:nvSpPr>
        <p:spPr>
          <a:xfrm>
            <a:off x="4154618" y="1680355"/>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AI Applications</a:t>
            </a:r>
            <a:endParaRPr lang="en-US" sz="2000" dirty="0">
              <a:solidFill>
                <a:srgbClr val="00647A"/>
              </a:solidFill>
              <a:latin typeface="+mj-lt"/>
            </a:endParaRPr>
          </a:p>
        </p:txBody>
      </p:sp>
      <p:sp>
        <p:nvSpPr>
          <p:cNvPr id="9" name="Text 6">
            <a:extLst>
              <a:ext uri="{FF2B5EF4-FFF2-40B4-BE49-F238E27FC236}">
                <a16:creationId xmlns:a16="http://schemas.microsoft.com/office/drawing/2014/main" id="{5C019F22-B8C4-7211-D333-EADD32B323E3}"/>
              </a:ext>
            </a:extLst>
          </p:cNvPr>
          <p:cNvSpPr/>
          <p:nvPr/>
        </p:nvSpPr>
        <p:spPr>
          <a:xfrm>
            <a:off x="4154618" y="2095330"/>
            <a:ext cx="3156347" cy="3909417"/>
          </a:xfrm>
          <a:prstGeom prst="rect">
            <a:avLst/>
          </a:prstGeom>
          <a:noFill/>
          <a:ln/>
        </p:spPr>
        <p:txBody>
          <a:bodyPr wrap="square" rtlCol="0" anchor="t"/>
          <a:lstStyle/>
          <a:p>
            <a:pPr marL="0" indent="0">
              <a:lnSpc>
                <a:spcPts val="2799"/>
              </a:lnSpc>
              <a:buNone/>
            </a:pPr>
            <a:r>
              <a:rPr lang="en-US" sz="1600" dirty="0">
                <a:solidFill>
                  <a:srgbClr val="78818C"/>
                </a:solidFill>
                <a:ea typeface="Roboto" pitchFamily="34" charset="-122"/>
                <a:cs typeface="Roboto" pitchFamily="34" charset="-120"/>
              </a:rPr>
              <a:t>Cutting-edge AI tools like ChatGPT, Claude, and Copilot are revolutionizing how land professionals approach their work. These large language models can be treated like knowledgeable experts, providing invaluable insights and assistance across a wide range of land and energy-specific tasks.</a:t>
            </a:r>
            <a:endParaRPr lang="en-US" sz="1600" dirty="0">
              <a:solidFill>
                <a:srgbClr val="78818C"/>
              </a:solidFill>
            </a:endParaRPr>
          </a:p>
        </p:txBody>
      </p:sp>
      <p:sp>
        <p:nvSpPr>
          <p:cNvPr id="10" name="Text 7">
            <a:extLst>
              <a:ext uri="{FF2B5EF4-FFF2-40B4-BE49-F238E27FC236}">
                <a16:creationId xmlns:a16="http://schemas.microsoft.com/office/drawing/2014/main" id="{AC2E4C03-7133-47A7-B968-D67E11342D22}"/>
              </a:ext>
            </a:extLst>
          </p:cNvPr>
          <p:cNvSpPr/>
          <p:nvPr/>
        </p:nvSpPr>
        <p:spPr>
          <a:xfrm>
            <a:off x="7860558" y="1689263"/>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The AI Renaissance</a:t>
            </a:r>
            <a:endParaRPr lang="en-US" sz="2000" dirty="0">
              <a:solidFill>
                <a:srgbClr val="00647A"/>
              </a:solidFill>
              <a:latin typeface="+mj-lt"/>
            </a:endParaRPr>
          </a:p>
        </p:txBody>
      </p:sp>
      <p:sp>
        <p:nvSpPr>
          <p:cNvPr id="11" name="Text 8">
            <a:extLst>
              <a:ext uri="{FF2B5EF4-FFF2-40B4-BE49-F238E27FC236}">
                <a16:creationId xmlns:a16="http://schemas.microsoft.com/office/drawing/2014/main" id="{04055305-FC2A-3982-E237-3780777BE1D7}"/>
              </a:ext>
            </a:extLst>
          </p:cNvPr>
          <p:cNvSpPr/>
          <p:nvPr/>
        </p:nvSpPr>
        <p:spPr>
          <a:xfrm>
            <a:off x="7860558" y="2095330"/>
            <a:ext cx="3156347" cy="4264819"/>
          </a:xfrm>
          <a:prstGeom prst="rect">
            <a:avLst/>
          </a:prstGeom>
          <a:noFill/>
          <a:ln/>
        </p:spPr>
        <p:txBody>
          <a:bodyPr wrap="square" rtlCol="0" anchor="t"/>
          <a:lstStyle/>
          <a:p>
            <a:pPr marL="0" indent="0">
              <a:lnSpc>
                <a:spcPts val="2799"/>
              </a:lnSpc>
              <a:buNone/>
            </a:pPr>
            <a:r>
              <a:rPr lang="en-US" sz="1600" dirty="0">
                <a:solidFill>
                  <a:srgbClr val="78818C"/>
                </a:solidFill>
                <a:ea typeface="Roboto" pitchFamily="34" charset="-122"/>
                <a:cs typeface="Roboto" pitchFamily="34" charset="-120"/>
              </a:rPr>
              <a:t>The oil and gas and renewables industries are catching on to the current "AI Renaissance," with landmen poised to reap the benefits of this transformative technology. By embracing AI, landmen can enhance their efficiency, sharpen their strategic decision-making, and maintain a competitive edge in an ever-evolving industry.</a:t>
            </a:r>
            <a:endParaRPr lang="en-US" sz="1600" dirty="0">
              <a:solidFill>
                <a:srgbClr val="78818C"/>
              </a:solidFill>
            </a:endParaRPr>
          </a:p>
        </p:txBody>
      </p:sp>
    </p:spTree>
    <p:extLst>
      <p:ext uri="{BB962C8B-B14F-4D97-AF65-F5344CB8AC3E}">
        <p14:creationId xmlns:p14="http://schemas.microsoft.com/office/powerpoint/2010/main" val="234753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ABA20D2-086B-5047-4806-103A4BA902F0}"/>
              </a:ext>
            </a:extLst>
          </p:cNvPr>
          <p:cNvPicPr>
            <a:picLocks noChangeAspect="1"/>
          </p:cNvPicPr>
          <p:nvPr/>
        </p:nvPicPr>
        <p:blipFill>
          <a:blip r:embed="rId2">
            <a:alphaModFix amt="10000"/>
          </a:blip>
          <a:stretch>
            <a:fillRect/>
          </a:stretch>
        </p:blipFill>
        <p:spPr>
          <a:xfrm>
            <a:off x="627412" y="599743"/>
            <a:ext cx="11125790" cy="6258257"/>
          </a:xfrm>
          <a:prstGeom prst="rect">
            <a:avLst/>
          </a:prstGeom>
          <a:effectLst>
            <a:outerShdw blurRad="68967" dist="50800" dir="5400000" algn="ctr" rotWithShape="0">
              <a:srgbClr val="000000">
                <a:alpha val="0"/>
              </a:srgbClr>
            </a:outerShdw>
          </a:effectLst>
        </p:spPr>
      </p:pic>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Industry Knowledge at Your Fingertips</a:t>
            </a:r>
          </a:p>
        </p:txBody>
      </p:sp>
      <p:sp>
        <p:nvSpPr>
          <p:cNvPr id="4" name="Text 4">
            <a:extLst>
              <a:ext uri="{FF2B5EF4-FFF2-40B4-BE49-F238E27FC236}">
                <a16:creationId xmlns:a16="http://schemas.microsoft.com/office/drawing/2014/main" id="{252AF2D4-423E-7FBA-3F4D-550B82CCCFCE}"/>
              </a:ext>
            </a:extLst>
          </p:cNvPr>
          <p:cNvSpPr/>
          <p:nvPr/>
        </p:nvSpPr>
        <p:spPr>
          <a:xfrm>
            <a:off x="1566117" y="1604056"/>
            <a:ext cx="114498" cy="347068"/>
          </a:xfrm>
          <a:prstGeom prst="rect">
            <a:avLst/>
          </a:prstGeom>
          <a:noFill/>
          <a:ln/>
        </p:spPr>
        <p:txBody>
          <a:bodyPr wrap="none" rtlCol="0" anchor="t"/>
          <a:lstStyle/>
          <a:p>
            <a:pPr algn="ctr">
              <a:lnSpc>
                <a:spcPts val="2734"/>
              </a:lnSpc>
            </a:pPr>
            <a:endParaRPr lang="en-US" dirty="0">
              <a:solidFill>
                <a:srgbClr val="00647A"/>
              </a:solidFill>
              <a:latin typeface="+mj-lt"/>
            </a:endParaRPr>
          </a:p>
        </p:txBody>
      </p:sp>
      <p:sp>
        <p:nvSpPr>
          <p:cNvPr id="5" name="Text 5">
            <a:extLst>
              <a:ext uri="{FF2B5EF4-FFF2-40B4-BE49-F238E27FC236}">
                <a16:creationId xmlns:a16="http://schemas.microsoft.com/office/drawing/2014/main" id="{412DFDBB-0698-B064-4D72-1B641D391C7F}"/>
              </a:ext>
            </a:extLst>
          </p:cNvPr>
          <p:cNvSpPr/>
          <p:nvPr/>
        </p:nvSpPr>
        <p:spPr>
          <a:xfrm>
            <a:off x="2016868" y="1569329"/>
            <a:ext cx="2314575" cy="289322"/>
          </a:xfrm>
          <a:prstGeom prst="rect">
            <a:avLst/>
          </a:prstGeom>
          <a:noFill/>
          <a:ln/>
        </p:spPr>
        <p:txBody>
          <a:bodyPr wrap="none" rtlCol="0" anchor="t"/>
          <a:lstStyle/>
          <a:p>
            <a:pPr>
              <a:lnSpc>
                <a:spcPts val="2278"/>
              </a:lnSpc>
            </a:pPr>
            <a:r>
              <a:rPr lang="en-US" dirty="0">
                <a:solidFill>
                  <a:srgbClr val="00647A"/>
                </a:solidFill>
                <a:latin typeface="+mj-lt"/>
                <a:ea typeface="Roboto Slab" pitchFamily="34" charset="-122"/>
                <a:cs typeface="Roboto Slab" pitchFamily="34" charset="-120"/>
              </a:rPr>
              <a:t>Regulatory Insights</a:t>
            </a:r>
            <a:endParaRPr lang="en-US" dirty="0">
              <a:solidFill>
                <a:srgbClr val="00647A"/>
              </a:solidFill>
              <a:latin typeface="+mj-lt"/>
            </a:endParaRPr>
          </a:p>
        </p:txBody>
      </p:sp>
      <p:sp>
        <p:nvSpPr>
          <p:cNvPr id="12" name="Text 6">
            <a:extLst>
              <a:ext uri="{FF2B5EF4-FFF2-40B4-BE49-F238E27FC236}">
                <a16:creationId xmlns:a16="http://schemas.microsoft.com/office/drawing/2014/main" id="{999F5C4A-FDF4-C951-8C8E-AD84003B1C65}"/>
              </a:ext>
            </a:extLst>
          </p:cNvPr>
          <p:cNvSpPr/>
          <p:nvPr/>
        </p:nvSpPr>
        <p:spPr>
          <a:xfrm>
            <a:off x="2016868" y="1969676"/>
            <a:ext cx="3703340" cy="1184672"/>
          </a:xfrm>
          <a:prstGeom prst="rect">
            <a:avLst/>
          </a:prstGeom>
          <a:noFill/>
          <a:ln/>
        </p:spPr>
        <p:txBody>
          <a:bodyPr wrap="square" rtlCol="0" anchor="t"/>
          <a:lstStyle/>
          <a:p>
            <a:pPr>
              <a:lnSpc>
                <a:spcPts val="2332"/>
              </a:lnSpc>
            </a:pPr>
            <a:r>
              <a:rPr lang="en-US" sz="1600" dirty="0">
                <a:solidFill>
                  <a:srgbClr val="78818C"/>
                </a:solidFill>
                <a:ea typeface="Roboto" pitchFamily="34" charset="-122"/>
                <a:cs typeface="Roboto" pitchFamily="34" charset="-120"/>
              </a:rPr>
              <a:t>AI can provide landmen with invaluable insights by analyzing public regulatory data, helping them stay up-to-date on the latest state oil and gas rules and procedures.</a:t>
            </a:r>
            <a:endParaRPr lang="en-US" sz="1600" dirty="0">
              <a:solidFill>
                <a:srgbClr val="78818C"/>
              </a:solidFill>
            </a:endParaRPr>
          </a:p>
        </p:txBody>
      </p:sp>
      <p:sp>
        <p:nvSpPr>
          <p:cNvPr id="14" name="Text 8">
            <a:extLst>
              <a:ext uri="{FF2B5EF4-FFF2-40B4-BE49-F238E27FC236}">
                <a16:creationId xmlns:a16="http://schemas.microsoft.com/office/drawing/2014/main" id="{CED83ABB-C200-C7D5-9BC1-1E340000A780}"/>
              </a:ext>
            </a:extLst>
          </p:cNvPr>
          <p:cNvSpPr/>
          <p:nvPr/>
        </p:nvSpPr>
        <p:spPr>
          <a:xfrm>
            <a:off x="6036914" y="1604056"/>
            <a:ext cx="153393" cy="347068"/>
          </a:xfrm>
          <a:prstGeom prst="rect">
            <a:avLst/>
          </a:prstGeom>
          <a:noFill/>
          <a:ln/>
        </p:spPr>
        <p:txBody>
          <a:bodyPr wrap="none" rtlCol="0" anchor="t"/>
          <a:lstStyle/>
          <a:p>
            <a:pPr algn="ctr">
              <a:lnSpc>
                <a:spcPts val="2734"/>
              </a:lnSpc>
            </a:pPr>
            <a:endParaRPr lang="en-US" dirty="0">
              <a:solidFill>
                <a:srgbClr val="00647A"/>
              </a:solidFill>
              <a:latin typeface="+mj-lt"/>
            </a:endParaRPr>
          </a:p>
        </p:txBody>
      </p:sp>
      <p:sp>
        <p:nvSpPr>
          <p:cNvPr id="15" name="Text 9">
            <a:extLst>
              <a:ext uri="{FF2B5EF4-FFF2-40B4-BE49-F238E27FC236}">
                <a16:creationId xmlns:a16="http://schemas.microsoft.com/office/drawing/2014/main" id="{E1DDF122-F54C-C855-7D6E-1FC8F5E696D7}"/>
              </a:ext>
            </a:extLst>
          </p:cNvPr>
          <p:cNvSpPr/>
          <p:nvPr/>
        </p:nvSpPr>
        <p:spPr>
          <a:xfrm>
            <a:off x="6507111" y="1569329"/>
            <a:ext cx="2796382" cy="289322"/>
          </a:xfrm>
          <a:prstGeom prst="rect">
            <a:avLst/>
          </a:prstGeom>
          <a:noFill/>
          <a:ln/>
        </p:spPr>
        <p:txBody>
          <a:bodyPr wrap="none" rtlCol="0" anchor="t"/>
          <a:lstStyle/>
          <a:p>
            <a:pPr>
              <a:lnSpc>
                <a:spcPts val="2278"/>
              </a:lnSpc>
            </a:pPr>
            <a:r>
              <a:rPr lang="en-US" dirty="0">
                <a:solidFill>
                  <a:srgbClr val="00647A"/>
                </a:solidFill>
                <a:latin typeface="+mj-lt"/>
                <a:ea typeface="Roboto Slab" pitchFamily="34" charset="-122"/>
                <a:cs typeface="Roboto Slab" pitchFamily="34" charset="-120"/>
              </a:rPr>
              <a:t>Streamlining Compliance</a:t>
            </a:r>
            <a:endParaRPr lang="en-US" dirty="0">
              <a:solidFill>
                <a:srgbClr val="00647A"/>
              </a:solidFill>
              <a:latin typeface="+mj-lt"/>
            </a:endParaRPr>
          </a:p>
        </p:txBody>
      </p:sp>
      <p:sp>
        <p:nvSpPr>
          <p:cNvPr id="16" name="Text 10">
            <a:extLst>
              <a:ext uri="{FF2B5EF4-FFF2-40B4-BE49-F238E27FC236}">
                <a16:creationId xmlns:a16="http://schemas.microsoft.com/office/drawing/2014/main" id="{02AB0E3E-FBC2-B333-45A4-2BA946AC536A}"/>
              </a:ext>
            </a:extLst>
          </p:cNvPr>
          <p:cNvSpPr/>
          <p:nvPr/>
        </p:nvSpPr>
        <p:spPr>
          <a:xfrm>
            <a:off x="6507112" y="1969677"/>
            <a:ext cx="3703340" cy="1480840"/>
          </a:xfrm>
          <a:prstGeom prst="rect">
            <a:avLst/>
          </a:prstGeom>
          <a:noFill/>
          <a:ln/>
        </p:spPr>
        <p:txBody>
          <a:bodyPr wrap="square" rtlCol="0" anchor="t"/>
          <a:lstStyle/>
          <a:p>
            <a:pPr>
              <a:lnSpc>
                <a:spcPts val="2332"/>
              </a:lnSpc>
            </a:pPr>
            <a:r>
              <a:rPr lang="en-US" sz="1600" dirty="0">
                <a:solidFill>
                  <a:srgbClr val="78818C"/>
                </a:solidFill>
                <a:ea typeface="Roboto" pitchFamily="34" charset="-122"/>
                <a:cs typeface="Roboto" pitchFamily="34" charset="-120"/>
              </a:rPr>
              <a:t>Landmen can leverage AI to quickly understand the nuances of title and drilling requirements, enabling them to navigate compliance more efficiently and with greater confidence.</a:t>
            </a:r>
            <a:endParaRPr lang="en-US" sz="1600" dirty="0">
              <a:solidFill>
                <a:srgbClr val="78818C"/>
              </a:solidFill>
            </a:endParaRPr>
          </a:p>
        </p:txBody>
      </p:sp>
      <p:sp>
        <p:nvSpPr>
          <p:cNvPr id="18" name="Text 12">
            <a:extLst>
              <a:ext uri="{FF2B5EF4-FFF2-40B4-BE49-F238E27FC236}">
                <a16:creationId xmlns:a16="http://schemas.microsoft.com/office/drawing/2014/main" id="{3DD2EDA5-78AE-1643-FEA0-18447DCB5A20}"/>
              </a:ext>
            </a:extLst>
          </p:cNvPr>
          <p:cNvSpPr/>
          <p:nvPr/>
        </p:nvSpPr>
        <p:spPr>
          <a:xfrm>
            <a:off x="1548358" y="3878645"/>
            <a:ext cx="150019" cy="347068"/>
          </a:xfrm>
          <a:prstGeom prst="rect">
            <a:avLst/>
          </a:prstGeom>
          <a:noFill/>
          <a:ln/>
        </p:spPr>
        <p:txBody>
          <a:bodyPr wrap="none" rtlCol="0" anchor="t"/>
          <a:lstStyle/>
          <a:p>
            <a:pPr algn="ctr">
              <a:lnSpc>
                <a:spcPts val="2734"/>
              </a:lnSpc>
            </a:pPr>
            <a:endParaRPr lang="en-US" dirty="0">
              <a:solidFill>
                <a:srgbClr val="00647A"/>
              </a:solidFill>
              <a:latin typeface="+mj-lt"/>
            </a:endParaRPr>
          </a:p>
        </p:txBody>
      </p:sp>
      <p:sp>
        <p:nvSpPr>
          <p:cNvPr id="19" name="Text 13">
            <a:extLst>
              <a:ext uri="{FF2B5EF4-FFF2-40B4-BE49-F238E27FC236}">
                <a16:creationId xmlns:a16="http://schemas.microsoft.com/office/drawing/2014/main" id="{61A1CEE2-8E56-A3CF-EE3C-770DB48F28E9}"/>
              </a:ext>
            </a:extLst>
          </p:cNvPr>
          <p:cNvSpPr/>
          <p:nvPr/>
        </p:nvSpPr>
        <p:spPr>
          <a:xfrm>
            <a:off x="2016869" y="3843919"/>
            <a:ext cx="2882801" cy="289322"/>
          </a:xfrm>
          <a:prstGeom prst="rect">
            <a:avLst/>
          </a:prstGeom>
          <a:noFill/>
          <a:ln/>
        </p:spPr>
        <p:txBody>
          <a:bodyPr wrap="none" rtlCol="0" anchor="t"/>
          <a:lstStyle/>
          <a:p>
            <a:pPr>
              <a:lnSpc>
                <a:spcPts val="2278"/>
              </a:lnSpc>
            </a:pPr>
            <a:r>
              <a:rPr lang="en-US" dirty="0">
                <a:solidFill>
                  <a:srgbClr val="00647A"/>
                </a:solidFill>
                <a:latin typeface="+mj-lt"/>
                <a:ea typeface="Roboto Slab" pitchFamily="34" charset="-122"/>
                <a:cs typeface="Roboto Slab" pitchFamily="34" charset="-120"/>
              </a:rPr>
              <a:t>Contextual Understanding</a:t>
            </a:r>
            <a:endParaRPr lang="en-US" dirty="0">
              <a:solidFill>
                <a:srgbClr val="00647A"/>
              </a:solidFill>
              <a:latin typeface="+mj-lt"/>
            </a:endParaRPr>
          </a:p>
        </p:txBody>
      </p:sp>
      <p:sp>
        <p:nvSpPr>
          <p:cNvPr id="20" name="Text 14">
            <a:extLst>
              <a:ext uri="{FF2B5EF4-FFF2-40B4-BE49-F238E27FC236}">
                <a16:creationId xmlns:a16="http://schemas.microsoft.com/office/drawing/2014/main" id="{DCB27B83-A591-10F1-2278-C85B755CD068}"/>
              </a:ext>
            </a:extLst>
          </p:cNvPr>
          <p:cNvSpPr/>
          <p:nvPr/>
        </p:nvSpPr>
        <p:spPr>
          <a:xfrm>
            <a:off x="2016868" y="4244266"/>
            <a:ext cx="3703340" cy="1184672"/>
          </a:xfrm>
          <a:prstGeom prst="rect">
            <a:avLst/>
          </a:prstGeom>
          <a:noFill/>
          <a:ln/>
        </p:spPr>
        <p:txBody>
          <a:bodyPr wrap="square" rtlCol="0" anchor="t"/>
          <a:lstStyle/>
          <a:p>
            <a:pPr>
              <a:lnSpc>
                <a:spcPts val="2332"/>
              </a:lnSpc>
            </a:pPr>
            <a:r>
              <a:rPr lang="en-US" sz="1600" dirty="0">
                <a:solidFill>
                  <a:srgbClr val="78818C"/>
                </a:solidFill>
                <a:ea typeface="Roboto" pitchFamily="34" charset="-122"/>
                <a:cs typeface="Roboto" pitchFamily="34" charset="-120"/>
              </a:rPr>
              <a:t>By tapping into AI's natural language processing capabilities, landmen can engage in more natural, context-driven conversations to uncover critical details.</a:t>
            </a:r>
            <a:endParaRPr lang="en-US" sz="1600" dirty="0">
              <a:solidFill>
                <a:srgbClr val="78818C"/>
              </a:solidFill>
            </a:endParaRPr>
          </a:p>
        </p:txBody>
      </p:sp>
      <p:sp>
        <p:nvSpPr>
          <p:cNvPr id="22" name="Text 16">
            <a:extLst>
              <a:ext uri="{FF2B5EF4-FFF2-40B4-BE49-F238E27FC236}">
                <a16:creationId xmlns:a16="http://schemas.microsoft.com/office/drawing/2014/main" id="{86102C36-FFFD-A554-634D-9616597C6FC7}"/>
              </a:ext>
            </a:extLst>
          </p:cNvPr>
          <p:cNvSpPr/>
          <p:nvPr/>
        </p:nvSpPr>
        <p:spPr>
          <a:xfrm>
            <a:off x="6033144" y="3878645"/>
            <a:ext cx="161032" cy="347068"/>
          </a:xfrm>
          <a:prstGeom prst="rect">
            <a:avLst/>
          </a:prstGeom>
          <a:noFill/>
          <a:ln/>
        </p:spPr>
        <p:txBody>
          <a:bodyPr wrap="none" rtlCol="0" anchor="t"/>
          <a:lstStyle/>
          <a:p>
            <a:pPr algn="ctr">
              <a:lnSpc>
                <a:spcPts val="2734"/>
              </a:lnSpc>
            </a:pPr>
            <a:endParaRPr lang="en-US" dirty="0">
              <a:solidFill>
                <a:srgbClr val="00647A"/>
              </a:solidFill>
              <a:latin typeface="+mj-lt"/>
            </a:endParaRPr>
          </a:p>
        </p:txBody>
      </p:sp>
      <p:sp>
        <p:nvSpPr>
          <p:cNvPr id="23" name="Text 17">
            <a:extLst>
              <a:ext uri="{FF2B5EF4-FFF2-40B4-BE49-F238E27FC236}">
                <a16:creationId xmlns:a16="http://schemas.microsoft.com/office/drawing/2014/main" id="{63AB6832-EF48-5E01-D4C6-CC946330AB81}"/>
              </a:ext>
            </a:extLst>
          </p:cNvPr>
          <p:cNvSpPr/>
          <p:nvPr/>
        </p:nvSpPr>
        <p:spPr>
          <a:xfrm>
            <a:off x="6507111" y="3843919"/>
            <a:ext cx="2320132" cy="289322"/>
          </a:xfrm>
          <a:prstGeom prst="rect">
            <a:avLst/>
          </a:prstGeom>
          <a:noFill/>
          <a:ln/>
        </p:spPr>
        <p:txBody>
          <a:bodyPr wrap="none" rtlCol="0" anchor="t"/>
          <a:lstStyle/>
          <a:p>
            <a:pPr>
              <a:lnSpc>
                <a:spcPts val="2278"/>
              </a:lnSpc>
            </a:pPr>
            <a:r>
              <a:rPr lang="en-US" dirty="0">
                <a:solidFill>
                  <a:srgbClr val="00647A"/>
                </a:solidFill>
                <a:latin typeface="+mj-lt"/>
                <a:ea typeface="Roboto Slab" pitchFamily="34" charset="-122"/>
                <a:cs typeface="Roboto Slab" pitchFamily="34" charset="-120"/>
              </a:rPr>
              <a:t>Proactive Monitoring</a:t>
            </a:r>
            <a:endParaRPr lang="en-US" dirty="0">
              <a:solidFill>
                <a:srgbClr val="00647A"/>
              </a:solidFill>
              <a:latin typeface="+mj-lt"/>
            </a:endParaRPr>
          </a:p>
        </p:txBody>
      </p:sp>
      <p:sp>
        <p:nvSpPr>
          <p:cNvPr id="24" name="Text 18">
            <a:extLst>
              <a:ext uri="{FF2B5EF4-FFF2-40B4-BE49-F238E27FC236}">
                <a16:creationId xmlns:a16="http://schemas.microsoft.com/office/drawing/2014/main" id="{4B0A8BFC-6F19-FA99-9A02-D68E59AB311C}"/>
              </a:ext>
            </a:extLst>
          </p:cNvPr>
          <p:cNvSpPr/>
          <p:nvPr/>
        </p:nvSpPr>
        <p:spPr>
          <a:xfrm>
            <a:off x="6507112" y="4244266"/>
            <a:ext cx="3703340" cy="1184672"/>
          </a:xfrm>
          <a:prstGeom prst="rect">
            <a:avLst/>
          </a:prstGeom>
          <a:noFill/>
          <a:ln/>
        </p:spPr>
        <p:txBody>
          <a:bodyPr wrap="square" rtlCol="0" anchor="t"/>
          <a:lstStyle/>
          <a:p>
            <a:pPr>
              <a:lnSpc>
                <a:spcPts val="2332"/>
              </a:lnSpc>
            </a:pPr>
            <a:r>
              <a:rPr lang="en-US" sz="1600" dirty="0">
                <a:solidFill>
                  <a:srgbClr val="78818C"/>
                </a:solidFill>
                <a:ea typeface="Roboto" pitchFamily="34" charset="-122"/>
                <a:cs typeface="Roboto" pitchFamily="34" charset="-120"/>
              </a:rPr>
              <a:t>AI can be leveraged to continuously monitor activities, alerting landmen of updates and ensuring they remain at the forefront of the energy industry's evolving landscape.</a:t>
            </a:r>
            <a:endParaRPr lang="en-US" sz="1600" dirty="0">
              <a:solidFill>
                <a:srgbClr val="78818C"/>
              </a:solidFill>
            </a:endParaRPr>
          </a:p>
        </p:txBody>
      </p:sp>
    </p:spTree>
    <p:extLst>
      <p:ext uri="{BB962C8B-B14F-4D97-AF65-F5344CB8AC3E}">
        <p14:creationId xmlns:p14="http://schemas.microsoft.com/office/powerpoint/2010/main" val="320523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Tapping Into AI’s Creative Potential</a:t>
            </a:r>
          </a:p>
        </p:txBody>
      </p:sp>
      <p:sp>
        <p:nvSpPr>
          <p:cNvPr id="6" name="Text 3">
            <a:extLst>
              <a:ext uri="{FF2B5EF4-FFF2-40B4-BE49-F238E27FC236}">
                <a16:creationId xmlns:a16="http://schemas.microsoft.com/office/drawing/2014/main" id="{A3265238-A7A2-2FE6-8144-297FC45ABE43}"/>
              </a:ext>
            </a:extLst>
          </p:cNvPr>
          <p:cNvSpPr/>
          <p:nvPr/>
        </p:nvSpPr>
        <p:spPr>
          <a:xfrm>
            <a:off x="459565" y="1603603"/>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Innovative Perspective</a:t>
            </a:r>
            <a:endParaRPr lang="en-US" sz="2000" dirty="0">
              <a:solidFill>
                <a:srgbClr val="00647A"/>
              </a:solidFill>
              <a:latin typeface="+mj-lt"/>
            </a:endParaRPr>
          </a:p>
        </p:txBody>
      </p:sp>
      <p:sp>
        <p:nvSpPr>
          <p:cNvPr id="7" name="Text 4">
            <a:extLst>
              <a:ext uri="{FF2B5EF4-FFF2-40B4-BE49-F238E27FC236}">
                <a16:creationId xmlns:a16="http://schemas.microsoft.com/office/drawing/2014/main" id="{0ED903F6-4B82-BAFE-BF30-FCAECA62540B}"/>
              </a:ext>
            </a:extLst>
          </p:cNvPr>
          <p:cNvSpPr/>
          <p:nvPr/>
        </p:nvSpPr>
        <p:spPr>
          <a:xfrm>
            <a:off x="459565" y="2025636"/>
            <a:ext cx="3156347" cy="3198614"/>
          </a:xfrm>
          <a:prstGeom prst="rect">
            <a:avLst/>
          </a:prstGeom>
          <a:noFill/>
          <a:ln/>
        </p:spPr>
        <p:txBody>
          <a:bodyPr wrap="square" rtlCol="0" anchor="t"/>
          <a:lstStyle/>
          <a:p>
            <a:pPr marL="0" indent="0">
              <a:lnSpc>
                <a:spcPts val="2799"/>
              </a:lnSpc>
              <a:buNone/>
            </a:pPr>
            <a:r>
              <a:rPr lang="en-US" dirty="0">
                <a:solidFill>
                  <a:srgbClr val="78818C"/>
                </a:solidFill>
                <a:ea typeface="Roboto" pitchFamily="34" charset="-122"/>
                <a:cs typeface="Roboto" pitchFamily="34" charset="-120"/>
              </a:rPr>
              <a:t>AI models can provide landmen with "out-of-the-box" perspectives and ideas, challenging traditional approaches and sparking new avenues for exploration. </a:t>
            </a:r>
            <a:endParaRPr lang="en-US" dirty="0">
              <a:solidFill>
                <a:srgbClr val="78818C"/>
              </a:solidFill>
            </a:endParaRPr>
          </a:p>
        </p:txBody>
      </p:sp>
      <p:sp>
        <p:nvSpPr>
          <p:cNvPr id="8" name="Text 5">
            <a:extLst>
              <a:ext uri="{FF2B5EF4-FFF2-40B4-BE49-F238E27FC236}">
                <a16:creationId xmlns:a16="http://schemas.microsoft.com/office/drawing/2014/main" id="{5A6B8817-3195-FF72-4D7C-BCB0B53F15DF}"/>
              </a:ext>
            </a:extLst>
          </p:cNvPr>
          <p:cNvSpPr/>
          <p:nvPr/>
        </p:nvSpPr>
        <p:spPr>
          <a:xfrm>
            <a:off x="4002218" y="1603603"/>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Ideation and Brainstorming</a:t>
            </a:r>
            <a:endParaRPr lang="en-US" sz="2000" dirty="0">
              <a:solidFill>
                <a:srgbClr val="00647A"/>
              </a:solidFill>
              <a:latin typeface="+mj-lt"/>
            </a:endParaRPr>
          </a:p>
        </p:txBody>
      </p:sp>
      <p:sp>
        <p:nvSpPr>
          <p:cNvPr id="9" name="Text 6">
            <a:extLst>
              <a:ext uri="{FF2B5EF4-FFF2-40B4-BE49-F238E27FC236}">
                <a16:creationId xmlns:a16="http://schemas.microsoft.com/office/drawing/2014/main" id="{5C019F22-B8C4-7211-D333-EADD32B323E3}"/>
              </a:ext>
            </a:extLst>
          </p:cNvPr>
          <p:cNvSpPr/>
          <p:nvPr/>
        </p:nvSpPr>
        <p:spPr>
          <a:xfrm>
            <a:off x="4002218" y="1994333"/>
            <a:ext cx="3156347" cy="3909417"/>
          </a:xfrm>
          <a:prstGeom prst="rect">
            <a:avLst/>
          </a:prstGeom>
          <a:noFill/>
          <a:ln/>
        </p:spPr>
        <p:txBody>
          <a:bodyPr wrap="square" rtlCol="0" anchor="t"/>
          <a:lstStyle/>
          <a:p>
            <a:pPr marL="0" indent="0">
              <a:lnSpc>
                <a:spcPts val="2799"/>
              </a:lnSpc>
              <a:buNone/>
            </a:pPr>
            <a:r>
              <a:rPr lang="en-US" dirty="0">
                <a:solidFill>
                  <a:srgbClr val="78818C"/>
                </a:solidFill>
                <a:ea typeface="Roboto" pitchFamily="34" charset="-122"/>
                <a:cs typeface="Roboto" pitchFamily="34" charset="-120"/>
              </a:rPr>
              <a:t>Landmen can leverage AI as a collaborative partner in the ideation process, using the models to generate a diverse range of concepts and solutions that can then be refined and optimized for their specific needs, such as negotiations and contract drafting.</a:t>
            </a:r>
            <a:endParaRPr lang="en-US" dirty="0">
              <a:solidFill>
                <a:srgbClr val="78818C"/>
              </a:solidFill>
            </a:endParaRPr>
          </a:p>
        </p:txBody>
      </p:sp>
      <p:sp>
        <p:nvSpPr>
          <p:cNvPr id="10" name="Text 7">
            <a:extLst>
              <a:ext uri="{FF2B5EF4-FFF2-40B4-BE49-F238E27FC236}">
                <a16:creationId xmlns:a16="http://schemas.microsoft.com/office/drawing/2014/main" id="{AC2E4C03-7133-47A7-B968-D67E11342D22}"/>
              </a:ext>
            </a:extLst>
          </p:cNvPr>
          <p:cNvSpPr/>
          <p:nvPr/>
        </p:nvSpPr>
        <p:spPr>
          <a:xfrm>
            <a:off x="7871444" y="1596121"/>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Scenario Planning</a:t>
            </a:r>
            <a:endParaRPr lang="en-US" sz="2000" dirty="0">
              <a:solidFill>
                <a:srgbClr val="00647A"/>
              </a:solidFill>
              <a:latin typeface="+mj-lt"/>
            </a:endParaRPr>
          </a:p>
        </p:txBody>
      </p:sp>
      <p:sp>
        <p:nvSpPr>
          <p:cNvPr id="11" name="Text 8">
            <a:extLst>
              <a:ext uri="{FF2B5EF4-FFF2-40B4-BE49-F238E27FC236}">
                <a16:creationId xmlns:a16="http://schemas.microsoft.com/office/drawing/2014/main" id="{04055305-FC2A-3982-E237-3780777BE1D7}"/>
              </a:ext>
            </a:extLst>
          </p:cNvPr>
          <p:cNvSpPr/>
          <p:nvPr/>
        </p:nvSpPr>
        <p:spPr>
          <a:xfrm>
            <a:off x="7871444" y="1994333"/>
            <a:ext cx="3156347" cy="4264819"/>
          </a:xfrm>
          <a:prstGeom prst="rect">
            <a:avLst/>
          </a:prstGeom>
          <a:noFill/>
          <a:ln/>
        </p:spPr>
        <p:txBody>
          <a:bodyPr wrap="square" rtlCol="0" anchor="t"/>
          <a:lstStyle/>
          <a:p>
            <a:pPr marL="0" indent="0">
              <a:lnSpc>
                <a:spcPts val="2799"/>
              </a:lnSpc>
              <a:buNone/>
            </a:pPr>
            <a:r>
              <a:rPr lang="en-US" sz="1800" dirty="0">
                <a:solidFill>
                  <a:srgbClr val="78818C"/>
                </a:solidFill>
                <a:ea typeface="Roboto" pitchFamily="34" charset="-122"/>
                <a:cs typeface="Roboto" pitchFamily="34" charset="-120"/>
              </a:rPr>
              <a:t>AI can help landmen anticipate and plan for a variety of potential scenarios for lease analysis, trade options, drilling and acreage retention strategies, and acquisition and divestiture strategies. </a:t>
            </a:r>
            <a:endParaRPr lang="en-US" sz="1800" dirty="0">
              <a:solidFill>
                <a:srgbClr val="78818C"/>
              </a:solidFill>
            </a:endParaRPr>
          </a:p>
        </p:txBody>
      </p:sp>
    </p:spTree>
    <p:extLst>
      <p:ext uri="{BB962C8B-B14F-4D97-AF65-F5344CB8AC3E}">
        <p14:creationId xmlns:p14="http://schemas.microsoft.com/office/powerpoint/2010/main" val="408663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Elevating Leasing and Title Abilities</a:t>
            </a:r>
          </a:p>
        </p:txBody>
      </p:sp>
      <p:sp>
        <p:nvSpPr>
          <p:cNvPr id="3" name="Shape 3">
            <a:extLst>
              <a:ext uri="{FF2B5EF4-FFF2-40B4-BE49-F238E27FC236}">
                <a16:creationId xmlns:a16="http://schemas.microsoft.com/office/drawing/2014/main" id="{23F35560-9A47-9E34-07D1-78268A90DD91}"/>
              </a:ext>
            </a:extLst>
          </p:cNvPr>
          <p:cNvSpPr/>
          <p:nvPr/>
        </p:nvSpPr>
        <p:spPr>
          <a:xfrm>
            <a:off x="579307" y="1508897"/>
            <a:ext cx="5277343" cy="2153023"/>
          </a:xfrm>
          <a:prstGeom prst="roundRect">
            <a:avLst>
              <a:gd name="adj" fmla="val 4935"/>
            </a:avLst>
          </a:prstGeom>
          <a:solidFill>
            <a:srgbClr val="DEE7F7"/>
          </a:solidFill>
          <a:ln/>
        </p:spPr>
        <p:txBody>
          <a:bodyPr/>
          <a:lstStyle/>
          <a:p>
            <a:endParaRPr lang="en-US"/>
          </a:p>
        </p:txBody>
      </p:sp>
      <p:sp>
        <p:nvSpPr>
          <p:cNvPr id="4" name="Text 4">
            <a:extLst>
              <a:ext uri="{FF2B5EF4-FFF2-40B4-BE49-F238E27FC236}">
                <a16:creationId xmlns:a16="http://schemas.microsoft.com/office/drawing/2014/main" id="{97F47770-B5EE-4992-D78C-7EBB9366B1F6}"/>
              </a:ext>
            </a:extLst>
          </p:cNvPr>
          <p:cNvSpPr/>
          <p:nvPr/>
        </p:nvSpPr>
        <p:spPr>
          <a:xfrm>
            <a:off x="768820" y="1508898"/>
            <a:ext cx="3727133"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Lease Negotiation Strategies</a:t>
            </a:r>
            <a:endParaRPr lang="en-US" sz="2000" dirty="0">
              <a:solidFill>
                <a:srgbClr val="00647A"/>
              </a:solidFill>
              <a:latin typeface="+mj-lt"/>
            </a:endParaRPr>
          </a:p>
        </p:txBody>
      </p:sp>
      <p:sp>
        <p:nvSpPr>
          <p:cNvPr id="5" name="Text 5">
            <a:extLst>
              <a:ext uri="{FF2B5EF4-FFF2-40B4-BE49-F238E27FC236}">
                <a16:creationId xmlns:a16="http://schemas.microsoft.com/office/drawing/2014/main" id="{F844D903-43F3-B4B3-4EBB-4339FF0D990D}"/>
              </a:ext>
            </a:extLst>
          </p:cNvPr>
          <p:cNvSpPr/>
          <p:nvPr/>
        </p:nvSpPr>
        <p:spPr>
          <a:xfrm>
            <a:off x="768820" y="1804253"/>
            <a:ext cx="5087830" cy="1777008"/>
          </a:xfrm>
          <a:prstGeom prst="rect">
            <a:avLst/>
          </a:prstGeom>
          <a:noFill/>
          <a:ln/>
        </p:spPr>
        <p:txBody>
          <a:bodyPr wrap="square" rtlCol="0" anchor="t"/>
          <a:lstStyle/>
          <a:p>
            <a:pPr marL="0" indent="0">
              <a:lnSpc>
                <a:spcPts val="2799"/>
              </a:lnSpc>
              <a:buNone/>
            </a:pPr>
            <a:r>
              <a:rPr lang="en-US" dirty="0">
                <a:solidFill>
                  <a:srgbClr val="78818C"/>
                </a:solidFill>
                <a:ea typeface="Roboto" pitchFamily="34" charset="-122"/>
                <a:cs typeface="Roboto" pitchFamily="34" charset="-120"/>
              </a:rPr>
              <a:t>AI can provide landmen with expert-level advice on negotiating lease terms, drawing from a wealth of industry knowledge and past successful negotiations to identify optimal strategies.</a:t>
            </a:r>
            <a:endParaRPr lang="en-US" dirty="0">
              <a:solidFill>
                <a:srgbClr val="78818C"/>
              </a:solidFill>
            </a:endParaRPr>
          </a:p>
        </p:txBody>
      </p:sp>
      <p:sp>
        <p:nvSpPr>
          <p:cNvPr id="12" name="Shape 6">
            <a:extLst>
              <a:ext uri="{FF2B5EF4-FFF2-40B4-BE49-F238E27FC236}">
                <a16:creationId xmlns:a16="http://schemas.microsoft.com/office/drawing/2014/main" id="{7DDFFD1A-4A42-2B41-E354-DDCF26315637}"/>
              </a:ext>
            </a:extLst>
          </p:cNvPr>
          <p:cNvSpPr/>
          <p:nvPr/>
        </p:nvSpPr>
        <p:spPr>
          <a:xfrm>
            <a:off x="5967599" y="1508897"/>
            <a:ext cx="5277343" cy="2153023"/>
          </a:xfrm>
          <a:prstGeom prst="roundRect">
            <a:avLst>
              <a:gd name="adj" fmla="val 4935"/>
            </a:avLst>
          </a:prstGeom>
          <a:solidFill>
            <a:srgbClr val="DEE7F7"/>
          </a:solidFill>
          <a:ln/>
        </p:spPr>
        <p:txBody>
          <a:bodyPr/>
          <a:lstStyle/>
          <a:p>
            <a:endParaRPr lang="en-US"/>
          </a:p>
        </p:txBody>
      </p:sp>
      <p:sp>
        <p:nvSpPr>
          <p:cNvPr id="13" name="Text 7">
            <a:extLst>
              <a:ext uri="{FF2B5EF4-FFF2-40B4-BE49-F238E27FC236}">
                <a16:creationId xmlns:a16="http://schemas.microsoft.com/office/drawing/2014/main" id="{E6AD2B67-17B7-4788-0E7D-4251A57B46FD}"/>
              </a:ext>
            </a:extLst>
          </p:cNvPr>
          <p:cNvSpPr/>
          <p:nvPr/>
        </p:nvSpPr>
        <p:spPr>
          <a:xfrm>
            <a:off x="6157113" y="1508898"/>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Title Due Diligence</a:t>
            </a:r>
            <a:endParaRPr lang="en-US" sz="2000" dirty="0">
              <a:solidFill>
                <a:srgbClr val="00647A"/>
              </a:solidFill>
              <a:latin typeface="+mj-lt"/>
            </a:endParaRPr>
          </a:p>
        </p:txBody>
      </p:sp>
      <p:sp>
        <p:nvSpPr>
          <p:cNvPr id="14" name="Text 8">
            <a:extLst>
              <a:ext uri="{FF2B5EF4-FFF2-40B4-BE49-F238E27FC236}">
                <a16:creationId xmlns:a16="http://schemas.microsoft.com/office/drawing/2014/main" id="{3ABDD4B5-DEF9-556A-B87A-E3F0735A4DCB}"/>
              </a:ext>
            </a:extLst>
          </p:cNvPr>
          <p:cNvSpPr/>
          <p:nvPr/>
        </p:nvSpPr>
        <p:spPr>
          <a:xfrm>
            <a:off x="6157113" y="1804253"/>
            <a:ext cx="5087830" cy="1777008"/>
          </a:xfrm>
          <a:prstGeom prst="rect">
            <a:avLst/>
          </a:prstGeom>
          <a:noFill/>
          <a:ln/>
        </p:spPr>
        <p:txBody>
          <a:bodyPr wrap="square" rtlCol="0" anchor="t"/>
          <a:lstStyle/>
          <a:p>
            <a:pPr marL="0" indent="0">
              <a:lnSpc>
                <a:spcPts val="2799"/>
              </a:lnSpc>
              <a:buNone/>
            </a:pPr>
            <a:r>
              <a:rPr lang="en-US" dirty="0">
                <a:solidFill>
                  <a:srgbClr val="78818C"/>
                </a:solidFill>
                <a:ea typeface="Roboto" pitchFamily="34" charset="-122"/>
                <a:cs typeface="Roboto" pitchFamily="34" charset="-120"/>
              </a:rPr>
              <a:t>Landmen can leverage AI to quickly summarize key court cases, identify potential title issues, and ensure compliance with published state title standards, enhancing the overall title review process.</a:t>
            </a:r>
            <a:endParaRPr lang="en-US" dirty="0">
              <a:solidFill>
                <a:srgbClr val="78818C"/>
              </a:solidFill>
            </a:endParaRPr>
          </a:p>
        </p:txBody>
      </p:sp>
      <p:sp>
        <p:nvSpPr>
          <p:cNvPr id="15" name="Shape 9">
            <a:extLst>
              <a:ext uri="{FF2B5EF4-FFF2-40B4-BE49-F238E27FC236}">
                <a16:creationId xmlns:a16="http://schemas.microsoft.com/office/drawing/2014/main" id="{E8555178-EE2C-2E28-7CC5-2F940F942B6D}"/>
              </a:ext>
            </a:extLst>
          </p:cNvPr>
          <p:cNvSpPr/>
          <p:nvPr/>
        </p:nvSpPr>
        <p:spPr>
          <a:xfrm>
            <a:off x="579307" y="3964741"/>
            <a:ext cx="5277343" cy="2153023"/>
          </a:xfrm>
          <a:prstGeom prst="roundRect">
            <a:avLst>
              <a:gd name="adj" fmla="val 4935"/>
            </a:avLst>
          </a:prstGeom>
          <a:solidFill>
            <a:srgbClr val="DEE7F7"/>
          </a:solidFill>
          <a:ln/>
        </p:spPr>
        <p:txBody>
          <a:bodyPr/>
          <a:lstStyle/>
          <a:p>
            <a:endParaRPr lang="en-US"/>
          </a:p>
        </p:txBody>
      </p:sp>
      <p:sp>
        <p:nvSpPr>
          <p:cNvPr id="16" name="Text 10">
            <a:extLst>
              <a:ext uri="{FF2B5EF4-FFF2-40B4-BE49-F238E27FC236}">
                <a16:creationId xmlns:a16="http://schemas.microsoft.com/office/drawing/2014/main" id="{DF751581-D182-C3DC-34A3-E4BE41F4810B}"/>
              </a:ext>
            </a:extLst>
          </p:cNvPr>
          <p:cNvSpPr/>
          <p:nvPr/>
        </p:nvSpPr>
        <p:spPr>
          <a:xfrm>
            <a:off x="768820" y="3964742"/>
            <a:ext cx="3300055"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Contractual Optimization</a:t>
            </a:r>
            <a:endParaRPr lang="en-US" sz="2000" dirty="0">
              <a:solidFill>
                <a:srgbClr val="00647A"/>
              </a:solidFill>
              <a:latin typeface="+mj-lt"/>
            </a:endParaRPr>
          </a:p>
        </p:txBody>
      </p:sp>
      <p:sp>
        <p:nvSpPr>
          <p:cNvPr id="17" name="Text 11">
            <a:extLst>
              <a:ext uri="{FF2B5EF4-FFF2-40B4-BE49-F238E27FC236}">
                <a16:creationId xmlns:a16="http://schemas.microsoft.com/office/drawing/2014/main" id="{FB22826F-2FA5-F0E9-5168-5A11DF64CB27}"/>
              </a:ext>
            </a:extLst>
          </p:cNvPr>
          <p:cNvSpPr/>
          <p:nvPr/>
        </p:nvSpPr>
        <p:spPr>
          <a:xfrm>
            <a:off x="768820" y="4260097"/>
            <a:ext cx="5087830" cy="1777008"/>
          </a:xfrm>
          <a:prstGeom prst="rect">
            <a:avLst/>
          </a:prstGeom>
          <a:noFill/>
          <a:ln/>
        </p:spPr>
        <p:txBody>
          <a:bodyPr wrap="square" rtlCol="0" anchor="t"/>
          <a:lstStyle/>
          <a:p>
            <a:pPr marL="0" indent="0">
              <a:lnSpc>
                <a:spcPts val="2799"/>
              </a:lnSpc>
              <a:buNone/>
            </a:pPr>
            <a:r>
              <a:rPr lang="en-US" dirty="0">
                <a:solidFill>
                  <a:srgbClr val="78818C"/>
                </a:solidFill>
                <a:ea typeface="Roboto" pitchFamily="34" charset="-122"/>
                <a:cs typeface="Roboto" pitchFamily="34" charset="-120"/>
              </a:rPr>
              <a:t>AI-powered contract review and drafting can help landmen identify areas for improvement in documents like JOAs, PSAs, letter agreements, and leases, ultimately strengthening their effectiveness and efficiency.</a:t>
            </a:r>
            <a:endParaRPr lang="en-US" dirty="0">
              <a:solidFill>
                <a:srgbClr val="78818C"/>
              </a:solidFill>
            </a:endParaRPr>
          </a:p>
        </p:txBody>
      </p:sp>
      <p:sp>
        <p:nvSpPr>
          <p:cNvPr id="18" name="Shape 12">
            <a:extLst>
              <a:ext uri="{FF2B5EF4-FFF2-40B4-BE49-F238E27FC236}">
                <a16:creationId xmlns:a16="http://schemas.microsoft.com/office/drawing/2014/main" id="{B1D81063-EB09-6502-E82D-A74D082C3A3C}"/>
              </a:ext>
            </a:extLst>
          </p:cNvPr>
          <p:cNvSpPr/>
          <p:nvPr/>
        </p:nvSpPr>
        <p:spPr>
          <a:xfrm>
            <a:off x="5967599" y="3964741"/>
            <a:ext cx="5277343" cy="2153023"/>
          </a:xfrm>
          <a:prstGeom prst="roundRect">
            <a:avLst>
              <a:gd name="adj" fmla="val 4935"/>
            </a:avLst>
          </a:prstGeom>
          <a:solidFill>
            <a:srgbClr val="DEE7F7"/>
          </a:solidFill>
          <a:ln/>
        </p:spPr>
        <p:txBody>
          <a:bodyPr/>
          <a:lstStyle/>
          <a:p>
            <a:endParaRPr lang="en-US"/>
          </a:p>
        </p:txBody>
      </p:sp>
      <p:sp>
        <p:nvSpPr>
          <p:cNvPr id="19" name="Text 13">
            <a:extLst>
              <a:ext uri="{FF2B5EF4-FFF2-40B4-BE49-F238E27FC236}">
                <a16:creationId xmlns:a16="http://schemas.microsoft.com/office/drawing/2014/main" id="{FA72F623-40E1-3619-DD73-D51B1175A73A}"/>
              </a:ext>
            </a:extLst>
          </p:cNvPr>
          <p:cNvSpPr/>
          <p:nvPr/>
        </p:nvSpPr>
        <p:spPr>
          <a:xfrm>
            <a:off x="6157113" y="3964742"/>
            <a:ext cx="3118604"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Streamlined Workflows</a:t>
            </a:r>
            <a:endParaRPr lang="en-US" sz="2000" dirty="0">
              <a:solidFill>
                <a:srgbClr val="00647A"/>
              </a:solidFill>
              <a:latin typeface="+mj-lt"/>
            </a:endParaRPr>
          </a:p>
        </p:txBody>
      </p:sp>
      <p:sp>
        <p:nvSpPr>
          <p:cNvPr id="20" name="Text 14">
            <a:extLst>
              <a:ext uri="{FF2B5EF4-FFF2-40B4-BE49-F238E27FC236}">
                <a16:creationId xmlns:a16="http://schemas.microsoft.com/office/drawing/2014/main" id="{F51F7228-4DB5-F45B-29D9-54BEEA40DBB9}"/>
              </a:ext>
            </a:extLst>
          </p:cNvPr>
          <p:cNvSpPr/>
          <p:nvPr/>
        </p:nvSpPr>
        <p:spPr>
          <a:xfrm>
            <a:off x="6157113" y="4260097"/>
            <a:ext cx="5087830" cy="1421606"/>
          </a:xfrm>
          <a:prstGeom prst="rect">
            <a:avLst/>
          </a:prstGeom>
          <a:noFill/>
          <a:ln/>
        </p:spPr>
        <p:txBody>
          <a:bodyPr wrap="square" rtlCol="0" anchor="t"/>
          <a:lstStyle/>
          <a:p>
            <a:pPr marL="0" indent="0">
              <a:lnSpc>
                <a:spcPts val="2799"/>
              </a:lnSpc>
              <a:buNone/>
            </a:pPr>
            <a:r>
              <a:rPr lang="en-US" dirty="0">
                <a:solidFill>
                  <a:srgbClr val="78818C"/>
                </a:solidFill>
                <a:ea typeface="Roboto" pitchFamily="34" charset="-122"/>
                <a:cs typeface="Roboto" pitchFamily="34" charset="-120"/>
              </a:rPr>
              <a:t>By automating repetitive tasks and providing intelligent assistance, AI can significantly boost landmen's productivity, freeing up time for more strategic and value-added activities.</a:t>
            </a:r>
            <a:endParaRPr lang="en-US" dirty="0">
              <a:solidFill>
                <a:srgbClr val="78818C"/>
              </a:solidFill>
            </a:endParaRPr>
          </a:p>
        </p:txBody>
      </p:sp>
    </p:spTree>
    <p:extLst>
      <p:ext uri="{BB962C8B-B14F-4D97-AF65-F5344CB8AC3E}">
        <p14:creationId xmlns:p14="http://schemas.microsoft.com/office/powerpoint/2010/main" val="320830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Getting Started with AI</a:t>
            </a:r>
          </a:p>
        </p:txBody>
      </p:sp>
      <p:sp>
        <p:nvSpPr>
          <p:cNvPr id="6" name="Shape 3">
            <a:extLst>
              <a:ext uri="{FF2B5EF4-FFF2-40B4-BE49-F238E27FC236}">
                <a16:creationId xmlns:a16="http://schemas.microsoft.com/office/drawing/2014/main" id="{AA783E9D-2DE1-FC20-F2C8-2E8F4BF856E0}"/>
              </a:ext>
            </a:extLst>
          </p:cNvPr>
          <p:cNvSpPr/>
          <p:nvPr/>
        </p:nvSpPr>
        <p:spPr>
          <a:xfrm flipH="1">
            <a:off x="1192568" y="1282366"/>
            <a:ext cx="45719" cy="5357920"/>
          </a:xfrm>
          <a:prstGeom prst="rect">
            <a:avLst/>
          </a:prstGeom>
          <a:solidFill>
            <a:srgbClr val="BBC4DC"/>
          </a:solidFill>
          <a:ln/>
        </p:spPr>
        <p:txBody>
          <a:bodyPr/>
          <a:lstStyle/>
          <a:p>
            <a:endParaRPr lang="en-US"/>
          </a:p>
        </p:txBody>
      </p:sp>
      <p:sp>
        <p:nvSpPr>
          <p:cNvPr id="31" name="Shape 5">
            <a:extLst>
              <a:ext uri="{FF2B5EF4-FFF2-40B4-BE49-F238E27FC236}">
                <a16:creationId xmlns:a16="http://schemas.microsoft.com/office/drawing/2014/main" id="{41EE54F6-902E-F550-3C54-0A23586D864D}"/>
              </a:ext>
            </a:extLst>
          </p:cNvPr>
          <p:cNvSpPr/>
          <p:nvPr/>
        </p:nvSpPr>
        <p:spPr>
          <a:xfrm>
            <a:off x="1038440" y="3606934"/>
            <a:ext cx="438507" cy="365522"/>
          </a:xfrm>
          <a:prstGeom prst="roundRect">
            <a:avLst>
              <a:gd name="adj" fmla="val 26674"/>
            </a:avLst>
          </a:prstGeom>
          <a:solidFill>
            <a:srgbClr val="DEE7F7"/>
          </a:solidFill>
          <a:ln/>
        </p:spPr>
        <p:txBody>
          <a:bodyPr/>
          <a:lstStyle/>
          <a:p>
            <a:endParaRPr lang="en-US"/>
          </a:p>
        </p:txBody>
      </p:sp>
      <p:sp>
        <p:nvSpPr>
          <p:cNvPr id="7" name="Shape 4">
            <a:extLst>
              <a:ext uri="{FF2B5EF4-FFF2-40B4-BE49-F238E27FC236}">
                <a16:creationId xmlns:a16="http://schemas.microsoft.com/office/drawing/2014/main" id="{B9973D35-A1BC-5B69-9B36-318B0970B6A0}"/>
              </a:ext>
            </a:extLst>
          </p:cNvPr>
          <p:cNvSpPr/>
          <p:nvPr/>
        </p:nvSpPr>
        <p:spPr>
          <a:xfrm>
            <a:off x="1476948" y="1995201"/>
            <a:ext cx="682228" cy="38933"/>
          </a:xfrm>
          <a:prstGeom prst="rect">
            <a:avLst/>
          </a:prstGeom>
          <a:solidFill>
            <a:srgbClr val="BBC4DC"/>
          </a:solidFill>
          <a:ln/>
        </p:spPr>
        <p:txBody>
          <a:bodyPr/>
          <a:lstStyle/>
          <a:p>
            <a:endParaRPr lang="en-US"/>
          </a:p>
        </p:txBody>
      </p:sp>
      <p:sp>
        <p:nvSpPr>
          <p:cNvPr id="8" name="Shape 5">
            <a:extLst>
              <a:ext uri="{FF2B5EF4-FFF2-40B4-BE49-F238E27FC236}">
                <a16:creationId xmlns:a16="http://schemas.microsoft.com/office/drawing/2014/main" id="{4A894572-4C70-8D99-45E9-5067D01ED3B2}"/>
              </a:ext>
            </a:extLst>
          </p:cNvPr>
          <p:cNvSpPr/>
          <p:nvPr/>
        </p:nvSpPr>
        <p:spPr>
          <a:xfrm>
            <a:off x="1038440" y="1868459"/>
            <a:ext cx="438507" cy="365522"/>
          </a:xfrm>
          <a:prstGeom prst="roundRect">
            <a:avLst>
              <a:gd name="adj" fmla="val 26674"/>
            </a:avLst>
          </a:prstGeom>
          <a:solidFill>
            <a:srgbClr val="DEE7F7"/>
          </a:solidFill>
          <a:ln/>
        </p:spPr>
        <p:txBody>
          <a:bodyPr/>
          <a:lstStyle/>
          <a:p>
            <a:endParaRPr lang="en-US"/>
          </a:p>
        </p:txBody>
      </p:sp>
      <p:sp>
        <p:nvSpPr>
          <p:cNvPr id="10" name="Text 7">
            <a:extLst>
              <a:ext uri="{FF2B5EF4-FFF2-40B4-BE49-F238E27FC236}">
                <a16:creationId xmlns:a16="http://schemas.microsoft.com/office/drawing/2014/main" id="{6929E288-30C7-5ED2-8D67-35ECECB7CA23}"/>
              </a:ext>
            </a:extLst>
          </p:cNvPr>
          <p:cNvSpPr/>
          <p:nvPr/>
        </p:nvSpPr>
        <p:spPr>
          <a:xfrm>
            <a:off x="2220992" y="1477277"/>
            <a:ext cx="2436733" cy="304562"/>
          </a:xfrm>
          <a:prstGeom prst="rect">
            <a:avLst/>
          </a:prstGeom>
          <a:noFill/>
          <a:ln/>
        </p:spPr>
        <p:txBody>
          <a:bodyPr wrap="none" rtlCol="0" anchor="t"/>
          <a:lstStyle/>
          <a:p>
            <a:pPr marL="0" indent="0" algn="l">
              <a:lnSpc>
                <a:spcPts val="2398"/>
              </a:lnSpc>
              <a:buNone/>
            </a:pPr>
            <a:r>
              <a:rPr lang="en-US" dirty="0">
                <a:solidFill>
                  <a:srgbClr val="00647A"/>
                </a:solidFill>
                <a:latin typeface="+mj-lt"/>
                <a:ea typeface="Roboto Slab" pitchFamily="34" charset="-122"/>
                <a:cs typeface="Roboto Slab" pitchFamily="34" charset="-120"/>
              </a:rPr>
              <a:t>Exploration</a:t>
            </a:r>
            <a:endParaRPr lang="en-US" dirty="0">
              <a:solidFill>
                <a:srgbClr val="00647A"/>
              </a:solidFill>
              <a:latin typeface="+mj-lt"/>
            </a:endParaRPr>
          </a:p>
        </p:txBody>
      </p:sp>
      <p:sp>
        <p:nvSpPr>
          <p:cNvPr id="11" name="Text 8">
            <a:extLst>
              <a:ext uri="{FF2B5EF4-FFF2-40B4-BE49-F238E27FC236}">
                <a16:creationId xmlns:a16="http://schemas.microsoft.com/office/drawing/2014/main" id="{827CE9E8-101B-2637-7E9B-BADC645DCF68}"/>
              </a:ext>
            </a:extLst>
          </p:cNvPr>
          <p:cNvSpPr/>
          <p:nvPr/>
        </p:nvSpPr>
        <p:spPr>
          <a:xfrm>
            <a:off x="2220992" y="1757240"/>
            <a:ext cx="9132808" cy="935474"/>
          </a:xfrm>
          <a:prstGeom prst="rect">
            <a:avLst/>
          </a:prstGeom>
          <a:noFill/>
          <a:ln/>
        </p:spPr>
        <p:txBody>
          <a:bodyPr wrap="square" rtlCol="0" anchor="t"/>
          <a:lstStyle/>
          <a:p>
            <a:pPr marL="0" indent="0" algn="l">
              <a:lnSpc>
                <a:spcPts val="2456"/>
              </a:lnSpc>
              <a:buNone/>
            </a:pPr>
            <a:r>
              <a:rPr lang="en-US" sz="1600" dirty="0">
                <a:solidFill>
                  <a:srgbClr val="78818C"/>
                </a:solidFill>
                <a:ea typeface="Roboto" pitchFamily="34" charset="-122"/>
                <a:cs typeface="Roboto" pitchFamily="34" charset="-120"/>
              </a:rPr>
              <a:t>Landmen should begin by experimenting with free-to-use AI models like ChatGPT, Claude, Copilot, Perplexity, Pi, and Gemini, and exploring their capabilities and understanding how these tools can be integrated into their existing workflows.</a:t>
            </a:r>
            <a:endParaRPr lang="en-US" sz="1600" dirty="0">
              <a:solidFill>
                <a:srgbClr val="78818C"/>
              </a:solidFill>
            </a:endParaRPr>
          </a:p>
        </p:txBody>
      </p:sp>
      <p:sp>
        <p:nvSpPr>
          <p:cNvPr id="21" name="Shape 9">
            <a:extLst>
              <a:ext uri="{FF2B5EF4-FFF2-40B4-BE49-F238E27FC236}">
                <a16:creationId xmlns:a16="http://schemas.microsoft.com/office/drawing/2014/main" id="{9E0EE95F-4A8C-D663-8ABA-5CD4CADC2D34}"/>
              </a:ext>
            </a:extLst>
          </p:cNvPr>
          <p:cNvSpPr/>
          <p:nvPr/>
        </p:nvSpPr>
        <p:spPr>
          <a:xfrm>
            <a:off x="1476948" y="3751816"/>
            <a:ext cx="682228" cy="38933"/>
          </a:xfrm>
          <a:prstGeom prst="rect">
            <a:avLst/>
          </a:prstGeom>
          <a:solidFill>
            <a:srgbClr val="BBC4DC"/>
          </a:solidFill>
          <a:ln/>
        </p:spPr>
        <p:txBody>
          <a:bodyPr/>
          <a:lstStyle/>
          <a:p>
            <a:endParaRPr lang="en-US"/>
          </a:p>
        </p:txBody>
      </p:sp>
      <p:sp>
        <p:nvSpPr>
          <p:cNvPr id="24" name="Text 12">
            <a:extLst>
              <a:ext uri="{FF2B5EF4-FFF2-40B4-BE49-F238E27FC236}">
                <a16:creationId xmlns:a16="http://schemas.microsoft.com/office/drawing/2014/main" id="{5D1D34BA-5811-6B20-AB61-FF68F45DB70F}"/>
              </a:ext>
            </a:extLst>
          </p:cNvPr>
          <p:cNvSpPr/>
          <p:nvPr/>
        </p:nvSpPr>
        <p:spPr>
          <a:xfrm>
            <a:off x="2220992" y="3179460"/>
            <a:ext cx="2436733" cy="304562"/>
          </a:xfrm>
          <a:prstGeom prst="rect">
            <a:avLst/>
          </a:prstGeom>
          <a:noFill/>
          <a:ln/>
        </p:spPr>
        <p:txBody>
          <a:bodyPr wrap="none" rtlCol="0" anchor="t"/>
          <a:lstStyle/>
          <a:p>
            <a:pPr marL="0" indent="0" algn="l">
              <a:lnSpc>
                <a:spcPts val="2398"/>
              </a:lnSpc>
              <a:buNone/>
            </a:pPr>
            <a:r>
              <a:rPr lang="en-US" dirty="0">
                <a:solidFill>
                  <a:srgbClr val="00647A"/>
                </a:solidFill>
                <a:latin typeface="+mj-lt"/>
                <a:ea typeface="Roboto Slab" pitchFamily="34" charset="-122"/>
                <a:cs typeface="Roboto Slab" pitchFamily="34" charset="-120"/>
              </a:rPr>
              <a:t>Courageous Integration</a:t>
            </a:r>
            <a:endParaRPr lang="en-US" dirty="0">
              <a:solidFill>
                <a:srgbClr val="00647A"/>
              </a:solidFill>
              <a:latin typeface="+mj-lt"/>
            </a:endParaRPr>
          </a:p>
        </p:txBody>
      </p:sp>
      <p:sp>
        <p:nvSpPr>
          <p:cNvPr id="25" name="Text 13">
            <a:extLst>
              <a:ext uri="{FF2B5EF4-FFF2-40B4-BE49-F238E27FC236}">
                <a16:creationId xmlns:a16="http://schemas.microsoft.com/office/drawing/2014/main" id="{86C443E5-76B2-6CA3-05C3-7400972F7E35}"/>
              </a:ext>
            </a:extLst>
          </p:cNvPr>
          <p:cNvSpPr/>
          <p:nvPr/>
        </p:nvSpPr>
        <p:spPr>
          <a:xfrm>
            <a:off x="2220991" y="3459424"/>
            <a:ext cx="9132807" cy="935474"/>
          </a:xfrm>
          <a:prstGeom prst="rect">
            <a:avLst/>
          </a:prstGeom>
          <a:noFill/>
          <a:ln/>
        </p:spPr>
        <p:txBody>
          <a:bodyPr wrap="square" rtlCol="0" anchor="t"/>
          <a:lstStyle/>
          <a:p>
            <a:pPr marL="0" indent="0" algn="l">
              <a:lnSpc>
                <a:spcPts val="2456"/>
              </a:lnSpc>
              <a:buNone/>
            </a:pPr>
            <a:endParaRPr lang="en-US" sz="1600" dirty="0">
              <a:solidFill>
                <a:srgbClr val="78818C"/>
              </a:solidFill>
            </a:endParaRPr>
          </a:p>
        </p:txBody>
      </p:sp>
      <p:sp>
        <p:nvSpPr>
          <p:cNvPr id="26" name="Shape 14">
            <a:extLst>
              <a:ext uri="{FF2B5EF4-FFF2-40B4-BE49-F238E27FC236}">
                <a16:creationId xmlns:a16="http://schemas.microsoft.com/office/drawing/2014/main" id="{4778005F-D21E-6256-E152-6058DF180742}"/>
              </a:ext>
            </a:extLst>
          </p:cNvPr>
          <p:cNvSpPr/>
          <p:nvPr/>
        </p:nvSpPr>
        <p:spPr>
          <a:xfrm>
            <a:off x="1476948" y="5454003"/>
            <a:ext cx="682228" cy="38933"/>
          </a:xfrm>
          <a:prstGeom prst="rect">
            <a:avLst/>
          </a:prstGeom>
          <a:solidFill>
            <a:srgbClr val="BBC4DC"/>
          </a:solidFill>
          <a:ln/>
        </p:spPr>
        <p:txBody>
          <a:bodyPr/>
          <a:lstStyle/>
          <a:p>
            <a:endParaRPr lang="en-US"/>
          </a:p>
        </p:txBody>
      </p:sp>
      <p:sp>
        <p:nvSpPr>
          <p:cNvPr id="32" name="Shape 5">
            <a:extLst>
              <a:ext uri="{FF2B5EF4-FFF2-40B4-BE49-F238E27FC236}">
                <a16:creationId xmlns:a16="http://schemas.microsoft.com/office/drawing/2014/main" id="{C859CDF7-3525-7B1D-C441-BBF5586931BE}"/>
              </a:ext>
            </a:extLst>
          </p:cNvPr>
          <p:cNvSpPr/>
          <p:nvPr/>
        </p:nvSpPr>
        <p:spPr>
          <a:xfrm>
            <a:off x="1038380" y="5310175"/>
            <a:ext cx="438507" cy="365522"/>
          </a:xfrm>
          <a:prstGeom prst="roundRect">
            <a:avLst>
              <a:gd name="adj" fmla="val 26674"/>
            </a:avLst>
          </a:prstGeom>
          <a:solidFill>
            <a:srgbClr val="DEE7F7"/>
          </a:solidFill>
          <a:ln/>
        </p:spPr>
        <p:txBody>
          <a:bodyPr/>
          <a:lstStyle/>
          <a:p>
            <a:endParaRPr lang="en-US"/>
          </a:p>
        </p:txBody>
      </p:sp>
      <p:sp>
        <p:nvSpPr>
          <p:cNvPr id="29" name="Text 17">
            <a:extLst>
              <a:ext uri="{FF2B5EF4-FFF2-40B4-BE49-F238E27FC236}">
                <a16:creationId xmlns:a16="http://schemas.microsoft.com/office/drawing/2014/main" id="{A5287993-0E37-6D6E-EF7A-B7B45A7FD38E}"/>
              </a:ext>
            </a:extLst>
          </p:cNvPr>
          <p:cNvSpPr/>
          <p:nvPr/>
        </p:nvSpPr>
        <p:spPr>
          <a:xfrm>
            <a:off x="2220992" y="4936067"/>
            <a:ext cx="2685217" cy="304562"/>
          </a:xfrm>
          <a:prstGeom prst="rect">
            <a:avLst/>
          </a:prstGeom>
          <a:noFill/>
          <a:ln/>
        </p:spPr>
        <p:txBody>
          <a:bodyPr wrap="none" rtlCol="0" anchor="t"/>
          <a:lstStyle/>
          <a:p>
            <a:pPr marL="0" indent="0" algn="l">
              <a:lnSpc>
                <a:spcPts val="2398"/>
              </a:lnSpc>
              <a:buNone/>
            </a:pPr>
            <a:r>
              <a:rPr lang="en-US" dirty="0">
                <a:solidFill>
                  <a:srgbClr val="00647A"/>
                </a:solidFill>
                <a:latin typeface="+mj-lt"/>
                <a:ea typeface="Roboto Slab" pitchFamily="34" charset="-122"/>
                <a:cs typeface="Roboto Slab" pitchFamily="34" charset="-120"/>
              </a:rPr>
              <a:t>Skill Development</a:t>
            </a:r>
            <a:endParaRPr lang="en-US" dirty="0">
              <a:solidFill>
                <a:srgbClr val="00647A"/>
              </a:solidFill>
              <a:latin typeface="+mj-lt"/>
            </a:endParaRPr>
          </a:p>
        </p:txBody>
      </p:sp>
      <p:sp>
        <p:nvSpPr>
          <p:cNvPr id="30" name="Text 18">
            <a:extLst>
              <a:ext uri="{FF2B5EF4-FFF2-40B4-BE49-F238E27FC236}">
                <a16:creationId xmlns:a16="http://schemas.microsoft.com/office/drawing/2014/main" id="{CC78B94E-B63A-C474-56AA-485DEE9B8144}"/>
              </a:ext>
            </a:extLst>
          </p:cNvPr>
          <p:cNvSpPr/>
          <p:nvPr/>
        </p:nvSpPr>
        <p:spPr>
          <a:xfrm>
            <a:off x="2220993" y="5216030"/>
            <a:ext cx="9132806" cy="935474"/>
          </a:xfrm>
          <a:prstGeom prst="rect">
            <a:avLst/>
          </a:prstGeom>
          <a:noFill/>
          <a:ln/>
        </p:spPr>
        <p:txBody>
          <a:bodyPr wrap="square" rtlCol="0" anchor="t"/>
          <a:lstStyle/>
          <a:p>
            <a:pPr marL="0" indent="0" algn="l">
              <a:lnSpc>
                <a:spcPts val="2456"/>
              </a:lnSpc>
              <a:buNone/>
            </a:pPr>
            <a:r>
              <a:rPr lang="en-US" sz="1600" dirty="0">
                <a:solidFill>
                  <a:srgbClr val="78818C"/>
                </a:solidFill>
                <a:ea typeface="Roboto" pitchFamily="34" charset="-122"/>
                <a:cs typeface="Roboto" pitchFamily="34" charset="-120"/>
              </a:rPr>
              <a:t>To unlock the full potential of AI, landmen should seek training and practice that teach effective prompting techniques and strategies for leveraging these technologies to their advantage.</a:t>
            </a:r>
            <a:endParaRPr lang="en-US" sz="1600" dirty="0">
              <a:solidFill>
                <a:srgbClr val="78818C"/>
              </a:solidFill>
            </a:endParaRPr>
          </a:p>
        </p:txBody>
      </p:sp>
      <p:sp>
        <p:nvSpPr>
          <p:cNvPr id="34" name="TextBox 33">
            <a:extLst>
              <a:ext uri="{FF2B5EF4-FFF2-40B4-BE49-F238E27FC236}">
                <a16:creationId xmlns:a16="http://schemas.microsoft.com/office/drawing/2014/main" id="{DEC454EA-D0D3-D356-ADA6-6A72384B18B1}"/>
              </a:ext>
            </a:extLst>
          </p:cNvPr>
          <p:cNvSpPr txBox="1"/>
          <p:nvPr/>
        </p:nvSpPr>
        <p:spPr>
          <a:xfrm>
            <a:off x="2220989" y="3492081"/>
            <a:ext cx="9132806" cy="1026499"/>
          </a:xfrm>
          <a:prstGeom prst="rect">
            <a:avLst/>
          </a:prstGeom>
          <a:noFill/>
        </p:spPr>
        <p:txBody>
          <a:bodyPr wrap="square">
            <a:spAutoFit/>
          </a:bodyPr>
          <a:lstStyle/>
          <a:p>
            <a:pPr marL="0" indent="0" algn="l">
              <a:lnSpc>
                <a:spcPts val="2456"/>
              </a:lnSpc>
              <a:buNone/>
            </a:pPr>
            <a:r>
              <a:rPr lang="en-US" sz="1600" dirty="0">
                <a:solidFill>
                  <a:srgbClr val="78818C"/>
                </a:solidFill>
                <a:ea typeface="Roboto" pitchFamily="34" charset="-122"/>
                <a:cs typeface="Roboto" pitchFamily="34" charset="-120"/>
              </a:rPr>
              <a:t>Land professionals should not be afraid to introduce AI into their day-to-day activities. They should practice integrating these tools into their existing processes and regularly re-evaluate their role as the capabilities of the technology continue to evolve.</a:t>
            </a:r>
            <a:endParaRPr lang="en-US" sz="1600" dirty="0">
              <a:solidFill>
                <a:srgbClr val="78818C"/>
              </a:solidFill>
            </a:endParaRPr>
          </a:p>
        </p:txBody>
      </p:sp>
    </p:spTree>
    <p:extLst>
      <p:ext uri="{BB962C8B-B14F-4D97-AF65-F5344CB8AC3E}">
        <p14:creationId xmlns:p14="http://schemas.microsoft.com/office/powerpoint/2010/main" val="1470015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The AI-Augmented Landman</a:t>
            </a:r>
          </a:p>
        </p:txBody>
      </p:sp>
      <p:sp>
        <p:nvSpPr>
          <p:cNvPr id="4" name="Text 3">
            <a:extLst>
              <a:ext uri="{FF2B5EF4-FFF2-40B4-BE49-F238E27FC236}">
                <a16:creationId xmlns:a16="http://schemas.microsoft.com/office/drawing/2014/main" id="{E151C2DA-2CFD-4E4E-3A9E-0D5366E78E83}"/>
              </a:ext>
            </a:extLst>
          </p:cNvPr>
          <p:cNvSpPr/>
          <p:nvPr/>
        </p:nvSpPr>
        <p:spPr>
          <a:xfrm>
            <a:off x="1112656" y="1614488"/>
            <a:ext cx="2777490" cy="347186"/>
          </a:xfrm>
          <a:prstGeom prst="rect">
            <a:avLst/>
          </a:prstGeom>
          <a:noFill/>
          <a:ln/>
        </p:spPr>
        <p:txBody>
          <a:bodyPr wrap="none" rtlCol="0" anchor="t"/>
          <a:lstStyle/>
          <a:p>
            <a:pPr marL="0" indent="0" algn="l">
              <a:lnSpc>
                <a:spcPts val="2734"/>
              </a:lnSpc>
              <a:buNone/>
            </a:pPr>
            <a:r>
              <a:rPr lang="en-US" sz="2000" dirty="0">
                <a:solidFill>
                  <a:srgbClr val="00647A"/>
                </a:solidFill>
                <a:latin typeface="+mj-lt"/>
                <a:ea typeface="Roboto Slab" pitchFamily="34" charset="-122"/>
                <a:cs typeface="Roboto Slab" pitchFamily="34" charset="-120"/>
              </a:rPr>
              <a:t>Automation</a:t>
            </a:r>
            <a:endParaRPr lang="en-US" sz="2000" dirty="0">
              <a:solidFill>
                <a:srgbClr val="00647A"/>
              </a:solidFill>
              <a:latin typeface="+mj-lt"/>
            </a:endParaRPr>
          </a:p>
        </p:txBody>
      </p:sp>
      <p:sp>
        <p:nvSpPr>
          <p:cNvPr id="5" name="Text 4">
            <a:extLst>
              <a:ext uri="{FF2B5EF4-FFF2-40B4-BE49-F238E27FC236}">
                <a16:creationId xmlns:a16="http://schemas.microsoft.com/office/drawing/2014/main" id="{062246B0-9616-0C18-5A67-BB407E9DFF72}"/>
              </a:ext>
            </a:extLst>
          </p:cNvPr>
          <p:cNvSpPr/>
          <p:nvPr/>
        </p:nvSpPr>
        <p:spPr>
          <a:xfrm>
            <a:off x="1112656" y="1920729"/>
            <a:ext cx="7862173" cy="710803"/>
          </a:xfrm>
          <a:prstGeom prst="rect">
            <a:avLst/>
          </a:prstGeom>
          <a:noFill/>
          <a:ln/>
        </p:spPr>
        <p:txBody>
          <a:bodyPr wrap="square" rtlCol="0" anchor="t"/>
          <a:lstStyle/>
          <a:p>
            <a:pPr marL="0" indent="0" algn="l">
              <a:lnSpc>
                <a:spcPts val="2799"/>
              </a:lnSpc>
              <a:buNone/>
            </a:pPr>
            <a:r>
              <a:rPr lang="en-US" dirty="0">
                <a:solidFill>
                  <a:srgbClr val="78818C"/>
                </a:solidFill>
                <a:ea typeface="Roboto" pitchFamily="34" charset="-122"/>
                <a:cs typeface="Roboto" pitchFamily="34" charset="-120"/>
              </a:rPr>
              <a:t>AI can handle routine, non-strategic tasks, freeing up landmen to focus on more complex and value-added activities.</a:t>
            </a:r>
            <a:endParaRPr lang="en-US" dirty="0">
              <a:solidFill>
                <a:srgbClr val="78818C"/>
              </a:solidFill>
            </a:endParaRPr>
          </a:p>
        </p:txBody>
      </p:sp>
      <p:sp>
        <p:nvSpPr>
          <p:cNvPr id="13" name="Text 5">
            <a:extLst>
              <a:ext uri="{FF2B5EF4-FFF2-40B4-BE49-F238E27FC236}">
                <a16:creationId xmlns:a16="http://schemas.microsoft.com/office/drawing/2014/main" id="{AA252CC7-4C02-A8AD-B5E0-A20A019BC804}"/>
              </a:ext>
            </a:extLst>
          </p:cNvPr>
          <p:cNvSpPr/>
          <p:nvPr/>
        </p:nvSpPr>
        <p:spPr>
          <a:xfrm>
            <a:off x="1112656" y="3185144"/>
            <a:ext cx="2777490" cy="347186"/>
          </a:xfrm>
          <a:prstGeom prst="rect">
            <a:avLst/>
          </a:prstGeom>
          <a:noFill/>
          <a:ln/>
        </p:spPr>
        <p:txBody>
          <a:bodyPr wrap="none" rtlCol="0" anchor="t"/>
          <a:lstStyle/>
          <a:p>
            <a:pPr marL="0" indent="0" algn="l">
              <a:lnSpc>
                <a:spcPts val="2734"/>
              </a:lnSpc>
              <a:buNone/>
            </a:pPr>
            <a:r>
              <a:rPr lang="en-US" sz="2000" dirty="0">
                <a:solidFill>
                  <a:srgbClr val="00647A"/>
                </a:solidFill>
                <a:latin typeface="+mj-lt"/>
                <a:ea typeface="Roboto Slab" pitchFamily="34" charset="-122"/>
                <a:cs typeface="Roboto Slab" pitchFamily="34" charset="-120"/>
              </a:rPr>
              <a:t>Augmentation</a:t>
            </a:r>
            <a:endParaRPr lang="en-US" sz="2000" dirty="0">
              <a:solidFill>
                <a:srgbClr val="00647A"/>
              </a:solidFill>
              <a:latin typeface="+mj-lt"/>
            </a:endParaRPr>
          </a:p>
        </p:txBody>
      </p:sp>
      <p:sp>
        <p:nvSpPr>
          <p:cNvPr id="14" name="Text 6">
            <a:extLst>
              <a:ext uri="{FF2B5EF4-FFF2-40B4-BE49-F238E27FC236}">
                <a16:creationId xmlns:a16="http://schemas.microsoft.com/office/drawing/2014/main" id="{7F9B1C42-642B-E7AC-9B41-0D4E128BD3FB}"/>
              </a:ext>
            </a:extLst>
          </p:cNvPr>
          <p:cNvSpPr/>
          <p:nvPr/>
        </p:nvSpPr>
        <p:spPr>
          <a:xfrm>
            <a:off x="1112656" y="3491385"/>
            <a:ext cx="7862173" cy="710803"/>
          </a:xfrm>
          <a:prstGeom prst="rect">
            <a:avLst/>
          </a:prstGeom>
          <a:noFill/>
          <a:ln/>
        </p:spPr>
        <p:txBody>
          <a:bodyPr wrap="square" rtlCol="0" anchor="t"/>
          <a:lstStyle/>
          <a:p>
            <a:pPr marL="0" indent="0" algn="l">
              <a:lnSpc>
                <a:spcPts val="2799"/>
              </a:lnSpc>
              <a:buNone/>
            </a:pPr>
            <a:r>
              <a:rPr lang="en-US" dirty="0">
                <a:solidFill>
                  <a:srgbClr val="78818C"/>
                </a:solidFill>
                <a:ea typeface="Roboto" pitchFamily="34" charset="-122"/>
                <a:cs typeface="Roboto" pitchFamily="34" charset="-120"/>
              </a:rPr>
              <a:t>By leveraging AI as a cognitive assistant, landmen can enhance their productivity, decision-making, and overall effectiveness.</a:t>
            </a:r>
            <a:endParaRPr lang="en-US" dirty="0">
              <a:solidFill>
                <a:srgbClr val="78818C"/>
              </a:solidFill>
            </a:endParaRPr>
          </a:p>
        </p:txBody>
      </p:sp>
      <p:sp>
        <p:nvSpPr>
          <p:cNvPr id="16" name="Text 7">
            <a:extLst>
              <a:ext uri="{FF2B5EF4-FFF2-40B4-BE49-F238E27FC236}">
                <a16:creationId xmlns:a16="http://schemas.microsoft.com/office/drawing/2014/main" id="{D0FCD684-FDF9-3B87-87CF-10F9CC5F9749}"/>
              </a:ext>
            </a:extLst>
          </p:cNvPr>
          <p:cNvSpPr/>
          <p:nvPr/>
        </p:nvSpPr>
        <p:spPr>
          <a:xfrm>
            <a:off x="1112656" y="4712256"/>
            <a:ext cx="2777490" cy="347186"/>
          </a:xfrm>
          <a:prstGeom prst="rect">
            <a:avLst/>
          </a:prstGeom>
          <a:noFill/>
          <a:ln/>
        </p:spPr>
        <p:txBody>
          <a:bodyPr wrap="none" rtlCol="0" anchor="t"/>
          <a:lstStyle/>
          <a:p>
            <a:pPr marL="0" indent="0" algn="l">
              <a:lnSpc>
                <a:spcPts val="2734"/>
              </a:lnSpc>
              <a:buNone/>
            </a:pPr>
            <a:r>
              <a:rPr lang="en-US" sz="2000" dirty="0">
                <a:solidFill>
                  <a:srgbClr val="00647A"/>
                </a:solidFill>
                <a:latin typeface="+mj-lt"/>
                <a:ea typeface="Roboto Slab" pitchFamily="34" charset="-122"/>
                <a:cs typeface="Roboto Slab" pitchFamily="34" charset="-120"/>
              </a:rPr>
              <a:t>Transformation</a:t>
            </a:r>
            <a:endParaRPr lang="en-US" sz="2000" dirty="0">
              <a:solidFill>
                <a:srgbClr val="00647A"/>
              </a:solidFill>
              <a:latin typeface="+mj-lt"/>
            </a:endParaRPr>
          </a:p>
        </p:txBody>
      </p:sp>
      <p:sp>
        <p:nvSpPr>
          <p:cNvPr id="17" name="Text 8">
            <a:extLst>
              <a:ext uri="{FF2B5EF4-FFF2-40B4-BE49-F238E27FC236}">
                <a16:creationId xmlns:a16="http://schemas.microsoft.com/office/drawing/2014/main" id="{521E7166-A1DB-DF73-1BCD-0E403FE01025}"/>
              </a:ext>
            </a:extLst>
          </p:cNvPr>
          <p:cNvSpPr/>
          <p:nvPr/>
        </p:nvSpPr>
        <p:spPr>
          <a:xfrm>
            <a:off x="1112656" y="5018497"/>
            <a:ext cx="7862173" cy="710803"/>
          </a:xfrm>
          <a:prstGeom prst="rect">
            <a:avLst/>
          </a:prstGeom>
          <a:noFill/>
          <a:ln/>
        </p:spPr>
        <p:txBody>
          <a:bodyPr wrap="square" rtlCol="0" anchor="t"/>
          <a:lstStyle/>
          <a:p>
            <a:pPr marL="0" indent="0" algn="l">
              <a:lnSpc>
                <a:spcPts val="2799"/>
              </a:lnSpc>
              <a:buNone/>
            </a:pPr>
            <a:r>
              <a:rPr lang="en-US" dirty="0">
                <a:solidFill>
                  <a:srgbClr val="78818C"/>
                </a:solidFill>
                <a:ea typeface="Roboto" pitchFamily="34" charset="-122"/>
                <a:cs typeface="Roboto" pitchFamily="34" charset="-120"/>
              </a:rPr>
              <a:t>As AI capabilities continue to evolve, landmen must be prepared to adapt and redefine their roles, embracing the transformative potential of this technology.</a:t>
            </a:r>
            <a:endParaRPr lang="en-US" dirty="0">
              <a:solidFill>
                <a:srgbClr val="78818C"/>
              </a:solidFill>
            </a:endParaRPr>
          </a:p>
        </p:txBody>
      </p:sp>
      <p:pic>
        <p:nvPicPr>
          <p:cNvPr id="18" name="Image 0" descr="preencoded.png">
            <a:extLst>
              <a:ext uri="{FF2B5EF4-FFF2-40B4-BE49-F238E27FC236}">
                <a16:creationId xmlns:a16="http://schemas.microsoft.com/office/drawing/2014/main" id="{9E8CDCBD-AC19-7B7A-70B2-D4A3CC5A1B74}"/>
              </a:ext>
            </a:extLst>
          </p:cNvPr>
          <p:cNvPicPr>
            <a:picLocks noChangeAspect="1"/>
          </p:cNvPicPr>
          <p:nvPr/>
        </p:nvPicPr>
        <p:blipFill>
          <a:blip r:embed="rId2"/>
          <a:stretch>
            <a:fillRect/>
          </a:stretch>
        </p:blipFill>
        <p:spPr>
          <a:xfrm>
            <a:off x="9126113" y="827314"/>
            <a:ext cx="2607733" cy="5867400"/>
          </a:xfrm>
          <a:prstGeom prst="rect">
            <a:avLst/>
          </a:prstGeom>
        </p:spPr>
      </p:pic>
    </p:spTree>
    <p:extLst>
      <p:ext uri="{BB962C8B-B14F-4D97-AF65-F5344CB8AC3E}">
        <p14:creationId xmlns:p14="http://schemas.microsoft.com/office/powerpoint/2010/main" val="2020532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31372"/>
            <a:ext cx="10515600" cy="776288"/>
          </a:xfrm>
        </p:spPr>
        <p:txBody>
          <a:bodyPr/>
          <a:lstStyle/>
          <a:p>
            <a:r>
              <a:rPr lang="en-US" dirty="0"/>
              <a:t>Customized AI for Landmen</a:t>
            </a:r>
          </a:p>
        </p:txBody>
      </p:sp>
      <p:sp>
        <p:nvSpPr>
          <p:cNvPr id="3" name="Shape 3">
            <a:extLst>
              <a:ext uri="{FF2B5EF4-FFF2-40B4-BE49-F238E27FC236}">
                <a16:creationId xmlns:a16="http://schemas.microsoft.com/office/drawing/2014/main" id="{23F35560-9A47-9E34-07D1-78268A90DD91}"/>
              </a:ext>
            </a:extLst>
          </p:cNvPr>
          <p:cNvSpPr/>
          <p:nvPr/>
        </p:nvSpPr>
        <p:spPr>
          <a:xfrm>
            <a:off x="579307" y="1508897"/>
            <a:ext cx="5277343" cy="2153023"/>
          </a:xfrm>
          <a:prstGeom prst="roundRect">
            <a:avLst>
              <a:gd name="adj" fmla="val 4935"/>
            </a:avLst>
          </a:prstGeom>
          <a:solidFill>
            <a:srgbClr val="DEE7F7"/>
          </a:solidFill>
          <a:ln/>
        </p:spPr>
        <p:txBody>
          <a:bodyPr/>
          <a:lstStyle/>
          <a:p>
            <a:endParaRPr lang="en-US"/>
          </a:p>
        </p:txBody>
      </p:sp>
      <p:sp>
        <p:nvSpPr>
          <p:cNvPr id="4" name="Text 4">
            <a:extLst>
              <a:ext uri="{FF2B5EF4-FFF2-40B4-BE49-F238E27FC236}">
                <a16:creationId xmlns:a16="http://schemas.microsoft.com/office/drawing/2014/main" id="{97F47770-B5EE-4992-D78C-7EBB9366B1F6}"/>
              </a:ext>
            </a:extLst>
          </p:cNvPr>
          <p:cNvSpPr/>
          <p:nvPr/>
        </p:nvSpPr>
        <p:spPr>
          <a:xfrm>
            <a:off x="768820" y="1508898"/>
            <a:ext cx="3727133"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Proprietary Models</a:t>
            </a:r>
            <a:endParaRPr lang="en-US" sz="2000" dirty="0">
              <a:solidFill>
                <a:srgbClr val="00647A"/>
              </a:solidFill>
              <a:latin typeface="+mj-lt"/>
            </a:endParaRPr>
          </a:p>
        </p:txBody>
      </p:sp>
      <p:sp>
        <p:nvSpPr>
          <p:cNvPr id="5" name="Text 5">
            <a:extLst>
              <a:ext uri="{FF2B5EF4-FFF2-40B4-BE49-F238E27FC236}">
                <a16:creationId xmlns:a16="http://schemas.microsoft.com/office/drawing/2014/main" id="{F844D903-43F3-B4B3-4EBB-4339FF0D990D}"/>
              </a:ext>
            </a:extLst>
          </p:cNvPr>
          <p:cNvSpPr/>
          <p:nvPr/>
        </p:nvSpPr>
        <p:spPr>
          <a:xfrm>
            <a:off x="768820" y="1804253"/>
            <a:ext cx="5087830" cy="1777008"/>
          </a:xfrm>
          <a:prstGeom prst="rect">
            <a:avLst/>
          </a:prstGeom>
          <a:noFill/>
          <a:ln/>
        </p:spPr>
        <p:txBody>
          <a:bodyPr wrap="square" rtlCol="0" anchor="t"/>
          <a:lstStyle/>
          <a:p>
            <a:pPr marL="0" indent="0">
              <a:lnSpc>
                <a:spcPts val="2761"/>
              </a:lnSpc>
              <a:buNone/>
            </a:pPr>
            <a:r>
              <a:rPr lang="en-US" sz="1400" dirty="0">
                <a:solidFill>
                  <a:srgbClr val="78818C"/>
                </a:solidFill>
                <a:ea typeface="Roboto" pitchFamily="34" charset="-122"/>
                <a:cs typeface="Roboto" pitchFamily="34" charset="-120"/>
              </a:rPr>
              <a:t>It is possible to create custom AI models trained specifically on landman-centric data, procedures, and industry knowledge. These models can dramatically reduce the need for detailed prompting, as they already possess a deep understanding of the landman's domain.</a:t>
            </a:r>
            <a:endParaRPr lang="en-US" sz="1400" dirty="0">
              <a:solidFill>
                <a:srgbClr val="78818C"/>
              </a:solidFill>
            </a:endParaRPr>
          </a:p>
        </p:txBody>
      </p:sp>
      <p:sp>
        <p:nvSpPr>
          <p:cNvPr id="12" name="Shape 6">
            <a:extLst>
              <a:ext uri="{FF2B5EF4-FFF2-40B4-BE49-F238E27FC236}">
                <a16:creationId xmlns:a16="http://schemas.microsoft.com/office/drawing/2014/main" id="{7DDFFD1A-4A42-2B41-E354-DDCF26315637}"/>
              </a:ext>
            </a:extLst>
          </p:cNvPr>
          <p:cNvSpPr/>
          <p:nvPr/>
        </p:nvSpPr>
        <p:spPr>
          <a:xfrm>
            <a:off x="5967599" y="1508897"/>
            <a:ext cx="5277343" cy="2153023"/>
          </a:xfrm>
          <a:prstGeom prst="roundRect">
            <a:avLst>
              <a:gd name="adj" fmla="val 4935"/>
            </a:avLst>
          </a:prstGeom>
          <a:solidFill>
            <a:srgbClr val="DEE7F7"/>
          </a:solidFill>
          <a:ln/>
        </p:spPr>
        <p:txBody>
          <a:bodyPr/>
          <a:lstStyle/>
          <a:p>
            <a:endParaRPr lang="en-US"/>
          </a:p>
        </p:txBody>
      </p:sp>
      <p:sp>
        <p:nvSpPr>
          <p:cNvPr id="13" name="Text 7">
            <a:extLst>
              <a:ext uri="{FF2B5EF4-FFF2-40B4-BE49-F238E27FC236}">
                <a16:creationId xmlns:a16="http://schemas.microsoft.com/office/drawing/2014/main" id="{E6AD2B67-17B7-4788-0E7D-4251A57B46FD}"/>
              </a:ext>
            </a:extLst>
          </p:cNvPr>
          <p:cNvSpPr/>
          <p:nvPr/>
        </p:nvSpPr>
        <p:spPr>
          <a:xfrm>
            <a:off x="6157113" y="1508898"/>
            <a:ext cx="2777490"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Tailored Capabilities</a:t>
            </a:r>
            <a:endParaRPr lang="en-US" sz="2000" dirty="0">
              <a:solidFill>
                <a:srgbClr val="00647A"/>
              </a:solidFill>
              <a:latin typeface="+mj-lt"/>
            </a:endParaRPr>
          </a:p>
        </p:txBody>
      </p:sp>
      <p:sp>
        <p:nvSpPr>
          <p:cNvPr id="14" name="Text 8">
            <a:extLst>
              <a:ext uri="{FF2B5EF4-FFF2-40B4-BE49-F238E27FC236}">
                <a16:creationId xmlns:a16="http://schemas.microsoft.com/office/drawing/2014/main" id="{3ABDD4B5-DEF9-556A-B87A-E3F0735A4DCB}"/>
              </a:ext>
            </a:extLst>
          </p:cNvPr>
          <p:cNvSpPr/>
          <p:nvPr/>
        </p:nvSpPr>
        <p:spPr>
          <a:xfrm>
            <a:off x="6157113" y="1804253"/>
            <a:ext cx="5087830" cy="1777008"/>
          </a:xfrm>
          <a:prstGeom prst="rect">
            <a:avLst/>
          </a:prstGeom>
          <a:noFill/>
          <a:ln/>
        </p:spPr>
        <p:txBody>
          <a:bodyPr wrap="square" rtlCol="0" anchor="t"/>
          <a:lstStyle/>
          <a:p>
            <a:pPr marL="0" indent="0">
              <a:lnSpc>
                <a:spcPts val="2761"/>
              </a:lnSpc>
              <a:buNone/>
            </a:pPr>
            <a:r>
              <a:rPr lang="en-US" sz="1400" dirty="0">
                <a:solidFill>
                  <a:srgbClr val="78818C"/>
                </a:solidFill>
                <a:ea typeface="Roboto" pitchFamily="34" charset="-122"/>
                <a:cs typeface="Roboto" pitchFamily="34" charset="-120"/>
              </a:rPr>
              <a:t>Customized AI models can be fine-tuned to address the unique challenges and requirements of individual landmen or their clients or companies, providing hyper-specialized assistance and insights that are perfectly aligned with their specific needs.</a:t>
            </a:r>
            <a:endParaRPr lang="en-US" sz="1400" dirty="0">
              <a:solidFill>
                <a:srgbClr val="78818C"/>
              </a:solidFill>
            </a:endParaRPr>
          </a:p>
        </p:txBody>
      </p:sp>
      <p:sp>
        <p:nvSpPr>
          <p:cNvPr id="15" name="Shape 9">
            <a:extLst>
              <a:ext uri="{FF2B5EF4-FFF2-40B4-BE49-F238E27FC236}">
                <a16:creationId xmlns:a16="http://schemas.microsoft.com/office/drawing/2014/main" id="{E8555178-EE2C-2E28-7CC5-2F940F942B6D}"/>
              </a:ext>
            </a:extLst>
          </p:cNvPr>
          <p:cNvSpPr/>
          <p:nvPr/>
        </p:nvSpPr>
        <p:spPr>
          <a:xfrm>
            <a:off x="579307" y="3964741"/>
            <a:ext cx="5277343" cy="2153023"/>
          </a:xfrm>
          <a:prstGeom prst="roundRect">
            <a:avLst>
              <a:gd name="adj" fmla="val 4935"/>
            </a:avLst>
          </a:prstGeom>
          <a:solidFill>
            <a:srgbClr val="DEE7F7"/>
          </a:solidFill>
          <a:ln/>
        </p:spPr>
        <p:txBody>
          <a:bodyPr/>
          <a:lstStyle/>
          <a:p>
            <a:endParaRPr lang="en-US"/>
          </a:p>
        </p:txBody>
      </p:sp>
      <p:sp>
        <p:nvSpPr>
          <p:cNvPr id="16" name="Text 10">
            <a:extLst>
              <a:ext uri="{FF2B5EF4-FFF2-40B4-BE49-F238E27FC236}">
                <a16:creationId xmlns:a16="http://schemas.microsoft.com/office/drawing/2014/main" id="{DF751581-D182-C3DC-34A3-E4BE41F4810B}"/>
              </a:ext>
            </a:extLst>
          </p:cNvPr>
          <p:cNvSpPr/>
          <p:nvPr/>
        </p:nvSpPr>
        <p:spPr>
          <a:xfrm>
            <a:off x="768820" y="3964742"/>
            <a:ext cx="3300055"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Continuous Learning</a:t>
            </a:r>
            <a:endParaRPr lang="en-US" sz="2000" dirty="0">
              <a:solidFill>
                <a:srgbClr val="00647A"/>
              </a:solidFill>
              <a:latin typeface="+mj-lt"/>
            </a:endParaRPr>
          </a:p>
        </p:txBody>
      </p:sp>
      <p:sp>
        <p:nvSpPr>
          <p:cNvPr id="17" name="Text 11">
            <a:extLst>
              <a:ext uri="{FF2B5EF4-FFF2-40B4-BE49-F238E27FC236}">
                <a16:creationId xmlns:a16="http://schemas.microsoft.com/office/drawing/2014/main" id="{FB22826F-2FA5-F0E9-5168-5A11DF64CB27}"/>
              </a:ext>
            </a:extLst>
          </p:cNvPr>
          <p:cNvSpPr/>
          <p:nvPr/>
        </p:nvSpPr>
        <p:spPr>
          <a:xfrm>
            <a:off x="768820" y="4260097"/>
            <a:ext cx="5087830" cy="1777008"/>
          </a:xfrm>
          <a:prstGeom prst="rect">
            <a:avLst/>
          </a:prstGeom>
          <a:noFill/>
          <a:ln/>
        </p:spPr>
        <p:txBody>
          <a:bodyPr wrap="square" rtlCol="0" anchor="t"/>
          <a:lstStyle/>
          <a:p>
            <a:pPr marL="0" indent="0">
              <a:lnSpc>
                <a:spcPts val="2761"/>
              </a:lnSpc>
              <a:buNone/>
            </a:pPr>
            <a:r>
              <a:rPr lang="en-US" sz="1400" dirty="0">
                <a:solidFill>
                  <a:srgbClr val="78818C"/>
                </a:solidFill>
                <a:ea typeface="Roboto" pitchFamily="34" charset="-122"/>
                <a:cs typeface="Roboto" pitchFamily="34" charset="-120"/>
              </a:rPr>
              <a:t>As landmen continue to use and interact with these custom AI models, the models can learn and evolve, becoming increasingly adept at understanding the landman's preferences, workflows, and decision-making processes.</a:t>
            </a:r>
            <a:endParaRPr lang="en-US" sz="1400" dirty="0">
              <a:solidFill>
                <a:srgbClr val="78818C"/>
              </a:solidFill>
            </a:endParaRPr>
          </a:p>
        </p:txBody>
      </p:sp>
      <p:sp>
        <p:nvSpPr>
          <p:cNvPr id="18" name="Shape 12">
            <a:extLst>
              <a:ext uri="{FF2B5EF4-FFF2-40B4-BE49-F238E27FC236}">
                <a16:creationId xmlns:a16="http://schemas.microsoft.com/office/drawing/2014/main" id="{B1D81063-EB09-6502-E82D-A74D082C3A3C}"/>
              </a:ext>
            </a:extLst>
          </p:cNvPr>
          <p:cNvSpPr/>
          <p:nvPr/>
        </p:nvSpPr>
        <p:spPr>
          <a:xfrm>
            <a:off x="5967599" y="3964741"/>
            <a:ext cx="5277343" cy="2153023"/>
          </a:xfrm>
          <a:prstGeom prst="roundRect">
            <a:avLst>
              <a:gd name="adj" fmla="val 4935"/>
            </a:avLst>
          </a:prstGeom>
          <a:solidFill>
            <a:srgbClr val="DEE7F7"/>
          </a:solidFill>
          <a:ln/>
        </p:spPr>
        <p:txBody>
          <a:bodyPr/>
          <a:lstStyle/>
          <a:p>
            <a:endParaRPr lang="en-US"/>
          </a:p>
        </p:txBody>
      </p:sp>
      <p:sp>
        <p:nvSpPr>
          <p:cNvPr id="19" name="Text 13">
            <a:extLst>
              <a:ext uri="{FF2B5EF4-FFF2-40B4-BE49-F238E27FC236}">
                <a16:creationId xmlns:a16="http://schemas.microsoft.com/office/drawing/2014/main" id="{FA72F623-40E1-3619-DD73-D51B1175A73A}"/>
              </a:ext>
            </a:extLst>
          </p:cNvPr>
          <p:cNvSpPr/>
          <p:nvPr/>
        </p:nvSpPr>
        <p:spPr>
          <a:xfrm>
            <a:off x="6157113" y="3964742"/>
            <a:ext cx="3118604" cy="347186"/>
          </a:xfrm>
          <a:prstGeom prst="rect">
            <a:avLst/>
          </a:prstGeom>
          <a:noFill/>
          <a:ln/>
        </p:spPr>
        <p:txBody>
          <a:bodyPr wrap="none" rtlCol="0" anchor="t"/>
          <a:lstStyle/>
          <a:p>
            <a:pPr marL="0" indent="0">
              <a:lnSpc>
                <a:spcPts val="2734"/>
              </a:lnSpc>
              <a:buNone/>
            </a:pPr>
            <a:r>
              <a:rPr lang="en-US" sz="2000" dirty="0">
                <a:solidFill>
                  <a:srgbClr val="00647A"/>
                </a:solidFill>
                <a:latin typeface="+mj-lt"/>
                <a:ea typeface="Roboto Slab" pitchFamily="34" charset="-122"/>
                <a:cs typeface="Roboto Slab" pitchFamily="34" charset="-120"/>
              </a:rPr>
              <a:t>Competitive Advantage</a:t>
            </a:r>
            <a:endParaRPr lang="en-US" sz="2000" dirty="0">
              <a:solidFill>
                <a:srgbClr val="00647A"/>
              </a:solidFill>
              <a:latin typeface="+mj-lt"/>
            </a:endParaRPr>
          </a:p>
        </p:txBody>
      </p:sp>
      <p:sp>
        <p:nvSpPr>
          <p:cNvPr id="20" name="Text 14">
            <a:extLst>
              <a:ext uri="{FF2B5EF4-FFF2-40B4-BE49-F238E27FC236}">
                <a16:creationId xmlns:a16="http://schemas.microsoft.com/office/drawing/2014/main" id="{F51F7228-4DB5-F45B-29D9-54BEEA40DBB9}"/>
              </a:ext>
            </a:extLst>
          </p:cNvPr>
          <p:cNvSpPr/>
          <p:nvPr/>
        </p:nvSpPr>
        <p:spPr>
          <a:xfrm>
            <a:off x="6157113" y="4260097"/>
            <a:ext cx="5087830" cy="1421606"/>
          </a:xfrm>
          <a:prstGeom prst="rect">
            <a:avLst/>
          </a:prstGeom>
          <a:noFill/>
          <a:ln/>
        </p:spPr>
        <p:txBody>
          <a:bodyPr wrap="square" rtlCol="0" anchor="t"/>
          <a:lstStyle/>
          <a:p>
            <a:pPr marL="0" indent="0">
              <a:lnSpc>
                <a:spcPts val="2761"/>
              </a:lnSpc>
              <a:buNone/>
            </a:pPr>
            <a:r>
              <a:rPr lang="en-US" sz="1400" dirty="0">
                <a:solidFill>
                  <a:srgbClr val="78818C"/>
                </a:solidFill>
                <a:ea typeface="Roboto" pitchFamily="34" charset="-122"/>
                <a:cs typeface="Roboto" pitchFamily="34" charset="-120"/>
              </a:rPr>
              <a:t>By leveraging custom AI models, landmen and their organizations can gain a significant competitive edge, accessing tailored insights and capabilities that may not be available to their industry peers.</a:t>
            </a:r>
            <a:endParaRPr lang="en-US" sz="1400" dirty="0">
              <a:solidFill>
                <a:srgbClr val="78818C"/>
              </a:solidFill>
            </a:endParaRPr>
          </a:p>
        </p:txBody>
      </p:sp>
    </p:spTree>
    <p:extLst>
      <p:ext uri="{BB962C8B-B14F-4D97-AF65-F5344CB8AC3E}">
        <p14:creationId xmlns:p14="http://schemas.microsoft.com/office/powerpoint/2010/main" val="3774467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5114</TotalTime>
  <Words>1303</Words>
  <Application>Microsoft Office PowerPoint</Application>
  <PresentationFormat>Widescreen</PresentationFormat>
  <Paragraphs>111</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Technology, Free and Simple: </vt:lpstr>
      <vt:lpstr>Understanding AI</vt:lpstr>
      <vt:lpstr>Industry Knowledge at Your Fingertips</vt:lpstr>
      <vt:lpstr>Tapping Into AI’s Creative Potential</vt:lpstr>
      <vt:lpstr>Elevating Leasing and Title Abilities</vt:lpstr>
      <vt:lpstr>Getting Started with AI</vt:lpstr>
      <vt:lpstr>The AI-Augmented Landman</vt:lpstr>
      <vt:lpstr>Customized AI for Landmen</vt:lpstr>
      <vt:lpstr>Standard vs. Custom</vt:lpstr>
      <vt:lpstr>Standard vs. Custom</vt:lpstr>
      <vt:lpstr>Lease Analysis with AI</vt:lpstr>
      <vt:lpstr>Effective Prompt Engineering</vt:lpstr>
      <vt:lpstr>Ethical Considerations</vt:lpstr>
      <vt:lpstr>A Future-Ready Profession</vt:lpstr>
      <vt:lpstr>Tools to Try</vt:lpstr>
      <vt:lpstr>Tools to Try</vt:lpstr>
      <vt:lpstr>Tools to Try</vt:lpstr>
      <vt:lpstr>Tools to Try</vt:lpstr>
      <vt:lpstr>Tools to Try</vt:lpstr>
      <vt:lpstr>Microsoft Copilot in Edge Browser</vt:lpstr>
      <vt:lpstr>Tools to Try</vt:lpstr>
      <vt:lpstr>Tools to Try</vt:lpstr>
      <vt:lpstr>Tools to Try</vt:lpstr>
      <vt:lpstr>Stay in touch and be connected for more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Tinsley</dc:creator>
  <cp:lastModifiedBy>Jerris Johnson</cp:lastModifiedBy>
  <cp:revision>23</cp:revision>
  <dcterms:created xsi:type="dcterms:W3CDTF">2019-03-20T15:18:22Z</dcterms:created>
  <dcterms:modified xsi:type="dcterms:W3CDTF">2024-06-04T13:41:11Z</dcterms:modified>
</cp:coreProperties>
</file>