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1" r:id="rId6"/>
    <p:sldId id="263" r:id="rId7"/>
    <p:sldId id="260" r:id="rId8"/>
    <p:sldId id="264" r:id="rId9"/>
    <p:sldId id="265" r:id="rId10"/>
    <p:sldId id="267" r:id="rId11"/>
    <p:sldId id="266"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B78"/>
    <a:srgbClr val="7FD0DD"/>
    <a:srgbClr val="78818C"/>
    <a:srgbClr val="00647A"/>
    <a:srgbClr val="B7D5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C6105-33C2-4A1D-8000-BD4E205BC50D}" v="716" dt="2024-06-19T22:39:41.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9"/>
    <p:restoredTop sz="91213" autoAdjust="0"/>
  </p:normalViewPr>
  <p:slideViewPr>
    <p:cSldViewPr snapToGrid="0" snapToObjects="1">
      <p:cViewPr varScale="1">
        <p:scale>
          <a:sx n="76" d="100"/>
          <a:sy n="76" d="100"/>
        </p:scale>
        <p:origin x="48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D7F2D-AB17-48D5-8B55-CD26A963DAAF}"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B80E5-3DA3-4A6A-AC62-FBE43DBBD73B}" type="slidenum">
              <a:rPr lang="en-US" smtClean="0"/>
              <a:t>‹#›</a:t>
            </a:fld>
            <a:endParaRPr lang="en-US"/>
          </a:p>
        </p:txBody>
      </p:sp>
    </p:spTree>
    <p:extLst>
      <p:ext uri="{BB962C8B-B14F-4D97-AF65-F5344CB8AC3E}">
        <p14:creationId xmlns:p14="http://schemas.microsoft.com/office/powerpoint/2010/main" val="459041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Company culture encompasses the values, beliefs, and behaviors that shape how employees interact and work together. It includes the company's mission, vision, work environment, ethics, and goals.</a:t>
            </a:r>
          </a:p>
        </p:txBody>
      </p:sp>
      <p:sp>
        <p:nvSpPr>
          <p:cNvPr id="4" name="Slide Number Placeholder 3"/>
          <p:cNvSpPr>
            <a:spLocks noGrp="1"/>
          </p:cNvSpPr>
          <p:nvPr>
            <p:ph type="sldNum" sz="quarter" idx="5"/>
          </p:nvPr>
        </p:nvSpPr>
        <p:spPr/>
        <p:txBody>
          <a:bodyPr/>
          <a:lstStyle/>
          <a:p>
            <a:fld id="{FB2B80E5-3DA3-4A6A-AC62-FBE43DBBD73B}" type="slidenum">
              <a:rPr lang="en-US" smtClean="0"/>
              <a:t>3</a:t>
            </a:fld>
            <a:endParaRPr lang="en-US"/>
          </a:p>
        </p:txBody>
      </p:sp>
    </p:spTree>
    <p:extLst>
      <p:ext uri="{BB962C8B-B14F-4D97-AF65-F5344CB8AC3E}">
        <p14:creationId xmlns:p14="http://schemas.microsoft.com/office/powerpoint/2010/main" val="357646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Boston’s Historical Significance: Cultural Parallel: Just as Boston has a rich history that influences its identity, a company’s history and founding principles shape its culture. Impact: This historical foundation creates a sense of pride and continuity among Boston residents, similar to how a company's legacy influences employee loyalty and organizational pride.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Boston’s Educational </a:t>
            </a:r>
            <a:r>
              <a:rPr lang="en-US" dirty="0" err="1"/>
              <a:t>Institutions:Cultural</a:t>
            </a:r>
            <a:r>
              <a:rPr lang="en-US" dirty="0"/>
              <a:t> Parallel: Boston is home to world-renowned universities like Harvard and MIT, emphasizing the city’s commitment to education and </a:t>
            </a:r>
            <a:r>
              <a:rPr lang="en-US" dirty="0" err="1"/>
              <a:t>innovation.Impact</a:t>
            </a:r>
            <a:r>
              <a:rPr lang="en-US" dirty="0"/>
              <a:t>: This focus on learning and advancement mirrors how a company that values employee development fosters a culture of growth and continuous </a:t>
            </a:r>
            <a:r>
              <a:rPr lang="en-US" dirty="0" err="1"/>
              <a:t>improvement.Boston’s</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Community and </a:t>
            </a:r>
            <a:r>
              <a:rPr lang="en-US" dirty="0" err="1"/>
              <a:t>Diversity:Cultural</a:t>
            </a:r>
            <a:r>
              <a:rPr lang="en-US" dirty="0"/>
              <a:t> Parallel: Boston is known for its diverse neighborhoods and strong sense of </a:t>
            </a:r>
            <a:r>
              <a:rPr lang="en-US" dirty="0" err="1"/>
              <a:t>community.Impact</a:t>
            </a:r>
            <a:r>
              <a:rPr lang="en-US" dirty="0"/>
              <a:t>: A company culture that embraces diversity and promotes a strong community within the workplace leads to a more inclusive, supportive, and collaborative environment.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Boston’s Sports </a:t>
            </a:r>
            <a:r>
              <a:rPr lang="en-US" dirty="0" err="1"/>
              <a:t>Teams:Cultural</a:t>
            </a:r>
            <a:r>
              <a:rPr lang="en-US" dirty="0"/>
              <a:t> Parallel: The city’s passionate support for its sports teams (e.g., Red Sox, Celtics, Patriots) reflects a culture of teamwork, perseverance, and shared </a:t>
            </a:r>
            <a:r>
              <a:rPr lang="en-US" dirty="0" err="1"/>
              <a:t>goals.Impact</a:t>
            </a:r>
            <a:r>
              <a:rPr lang="en-US" dirty="0"/>
              <a:t>: A company that encourages teamwork and shared success creates a culture where employees are motivated to work together towards common </a:t>
            </a:r>
            <a:r>
              <a:rPr lang="en-US" dirty="0" err="1"/>
              <a:t>objectives.Boston’s</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Innovation and </a:t>
            </a:r>
            <a:r>
              <a:rPr lang="en-US" dirty="0" err="1"/>
              <a:t>Resilience:Cultural</a:t>
            </a:r>
            <a:r>
              <a:rPr lang="en-US" dirty="0"/>
              <a:t> Parallel: Known for its innovation (especially in technology and healthcare) and resilience (overcoming historical challenges), Boston exemplifies a culture of forward-thinking and </a:t>
            </a:r>
            <a:r>
              <a:rPr lang="en-US" dirty="0" err="1"/>
              <a:t>adaptability.Impact</a:t>
            </a:r>
            <a:r>
              <a:rPr lang="en-US" dirty="0"/>
              <a:t>: Companies that cultivate a culture of innovation and resilience are better equipped to adapt to changes and thrive in competitive environments.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Summary:Just</a:t>
            </a:r>
            <a:r>
              <a:rPr lang="en-US" dirty="0"/>
              <a:t> as the City of Boston’s unique blend of history, education, community, sports, and innovation defines its culture and impacts its residents, a company’s culture is defined by its values, practices, and environment, shaping the behavior and attitudes of its employees.</a:t>
            </a:r>
          </a:p>
        </p:txBody>
      </p:sp>
      <p:sp>
        <p:nvSpPr>
          <p:cNvPr id="4" name="Slide Number Placeholder 3"/>
          <p:cNvSpPr>
            <a:spLocks noGrp="1"/>
          </p:cNvSpPr>
          <p:nvPr>
            <p:ph type="sldNum" sz="quarter" idx="5"/>
          </p:nvPr>
        </p:nvSpPr>
        <p:spPr/>
        <p:txBody>
          <a:bodyPr/>
          <a:lstStyle/>
          <a:p>
            <a:fld id="{FB2B80E5-3DA3-4A6A-AC62-FBE43DBBD73B}" type="slidenum">
              <a:rPr lang="en-US" smtClean="0"/>
              <a:t>4</a:t>
            </a:fld>
            <a:endParaRPr lang="en-US"/>
          </a:p>
        </p:txBody>
      </p:sp>
    </p:spTree>
    <p:extLst>
      <p:ext uri="{BB962C8B-B14F-4D97-AF65-F5344CB8AC3E}">
        <p14:creationId xmlns:p14="http://schemas.microsoft.com/office/powerpoint/2010/main" val="313229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Enhanced Employee Engagement and Satisfaction:</a:t>
            </a:r>
          </a:p>
          <a:p>
            <a:pPr marL="0" indent="0">
              <a:buNone/>
            </a:pPr>
            <a:endParaRPr lang="en-US" dirty="0"/>
          </a:p>
          <a:p>
            <a:pPr marL="0" indent="0">
              <a:buNone/>
            </a:pPr>
            <a:r>
              <a:rPr lang="en-US" dirty="0"/>
              <a:t>Reason: A positive company culture fosters a supportive and engaging work environment, which leads to higher job satisfaction and morale.</a:t>
            </a:r>
          </a:p>
          <a:p>
            <a:pPr marL="0" indent="0">
              <a:buNone/>
            </a:pPr>
            <a:endParaRPr lang="en-US" dirty="0"/>
          </a:p>
          <a:p>
            <a:pPr marL="0" indent="0">
              <a:buNone/>
            </a:pPr>
            <a:r>
              <a:rPr lang="en-US" dirty="0"/>
              <a:t>Stats:</a:t>
            </a:r>
          </a:p>
          <a:p>
            <a:pPr marL="0" indent="0">
              <a:buNone/>
            </a:pPr>
            <a:r>
              <a:rPr lang="en-US" dirty="0"/>
              <a:t>Companies with strong cultures have 72% higher employee engagement levels (Gallup).</a:t>
            </a:r>
          </a:p>
          <a:p>
            <a:pPr marL="0" indent="0">
              <a:buNone/>
            </a:pPr>
            <a:r>
              <a:rPr lang="en-US" dirty="0"/>
              <a:t>Employees who feel their voice is heard are 4.6 times more likely to feel empowered to perform their best work (Forbes).</a:t>
            </a:r>
          </a:p>
          <a:p>
            <a:pPr marL="0" indent="0">
              <a:buNone/>
            </a:pPr>
            <a:endParaRPr lang="en-US" dirty="0"/>
          </a:p>
          <a:p>
            <a:pPr marL="0" indent="0">
              <a:buNone/>
            </a:pPr>
            <a:r>
              <a:rPr lang="en-US" dirty="0"/>
              <a:t>2. Improved Productivity and Performance:</a:t>
            </a:r>
          </a:p>
          <a:p>
            <a:pPr marL="0" indent="0">
              <a:buNone/>
            </a:pPr>
            <a:endParaRPr lang="en-US" dirty="0"/>
          </a:p>
          <a:p>
            <a:pPr marL="0" indent="0">
              <a:buNone/>
            </a:pPr>
            <a:r>
              <a:rPr lang="en-US" dirty="0"/>
              <a:t>Reason: When employees are engaged and satisfied, they are more motivated and productive, directly impacting the company's performance.</a:t>
            </a:r>
          </a:p>
          <a:p>
            <a:pPr marL="0" indent="0">
              <a:buNone/>
            </a:pPr>
            <a:endParaRPr lang="en-US" dirty="0"/>
          </a:p>
          <a:p>
            <a:pPr marL="0" indent="0">
              <a:buNone/>
            </a:pPr>
            <a:r>
              <a:rPr lang="en-US" dirty="0"/>
              <a:t>Stats:</a:t>
            </a:r>
          </a:p>
          <a:p>
            <a:pPr marL="0" indent="0">
              <a:buNone/>
            </a:pPr>
            <a:r>
              <a:rPr lang="en-US" dirty="0"/>
              <a:t>Highly engaged teams show 21% greater profitability (Gallup).</a:t>
            </a:r>
          </a:p>
          <a:p>
            <a:pPr marL="0" indent="0">
              <a:buNone/>
            </a:pPr>
            <a:r>
              <a:rPr lang="en-US" dirty="0"/>
              <a:t>Organizations with strong cultures see a 20% improvement in employee performance (Harvard Business Review).</a:t>
            </a:r>
          </a:p>
          <a:p>
            <a:pPr marL="0" indent="0">
              <a:buNone/>
            </a:pPr>
            <a:endParaRPr lang="en-US" dirty="0"/>
          </a:p>
          <a:p>
            <a:pPr marL="0" indent="0">
              <a:buNone/>
            </a:pPr>
            <a:r>
              <a:rPr lang="en-US" dirty="0"/>
              <a:t>3. Higher Retention Rates and Talent Attraction:</a:t>
            </a:r>
          </a:p>
          <a:p>
            <a:pPr marL="0" indent="0">
              <a:buNone/>
            </a:pPr>
            <a:endParaRPr lang="en-US" dirty="0"/>
          </a:p>
          <a:p>
            <a:pPr marL="0" indent="0">
              <a:buNone/>
            </a:pPr>
            <a:r>
              <a:rPr lang="en-US" dirty="0"/>
              <a:t>Reason: A strong company culture attracts top talent and reduces turnover, saving costs associated with hiring and training new employees.</a:t>
            </a:r>
          </a:p>
          <a:p>
            <a:pPr marL="0" indent="0">
              <a:buNone/>
            </a:pPr>
            <a:endParaRPr lang="en-US" dirty="0"/>
          </a:p>
          <a:p>
            <a:pPr marL="0" indent="0">
              <a:buNone/>
            </a:pPr>
            <a:r>
              <a:rPr lang="en-US" dirty="0"/>
              <a:t>Stats:</a:t>
            </a:r>
          </a:p>
          <a:p>
            <a:pPr marL="0" indent="0">
              <a:buNone/>
            </a:pPr>
            <a:r>
              <a:rPr lang="en-US" dirty="0"/>
              <a:t>Companies with a strong culture have 40% lower employee turnover rates (Columbia University).</a:t>
            </a:r>
          </a:p>
          <a:p>
            <a:pPr marL="0" indent="0">
              <a:buNone/>
            </a:pPr>
            <a:r>
              <a:rPr lang="en-US" dirty="0"/>
              <a:t>88% of employees believe a distinct workplace culture is important to business success (Deloitte).</a:t>
            </a:r>
          </a:p>
          <a:p>
            <a:pPr marL="0" indent="0">
              <a:buNone/>
            </a:pPr>
            <a:endParaRPr lang="en-US" dirty="0"/>
          </a:p>
          <a:p>
            <a:pPr marL="0" indent="0">
              <a:buNone/>
            </a:pPr>
            <a:r>
              <a:rPr lang="en-US" dirty="0"/>
              <a:t>4. Enhanced Reputation and Brand Image:</a:t>
            </a:r>
          </a:p>
          <a:p>
            <a:pPr marL="0" indent="0">
              <a:buNone/>
            </a:pPr>
            <a:endParaRPr lang="en-US" dirty="0"/>
          </a:p>
          <a:p>
            <a:pPr marL="0" indent="0">
              <a:buNone/>
            </a:pPr>
            <a:r>
              <a:rPr lang="en-US" dirty="0"/>
              <a:t>Reason: A positive company culture enhances the organization’s reputation, making it more attractive to customers, investors, and potential employees.Stats:86% of consumers prefer to buy from companies with strong ethical values (CEB).Companies with a strong culture are 1.5 times more likely to be perceived positively by customers and clients (Forbes).</a:t>
            </a:r>
          </a:p>
          <a:p>
            <a:pPr marL="0" indent="0">
              <a:buNone/>
            </a:pPr>
            <a:endParaRPr lang="en-US" dirty="0"/>
          </a:p>
          <a:p>
            <a:pPr marL="0" indent="0">
              <a:buNone/>
            </a:pPr>
            <a:r>
              <a:rPr lang="en-US" dirty="0"/>
              <a:t>Summary:</a:t>
            </a:r>
          </a:p>
          <a:p>
            <a:pPr marL="0" indent="0">
              <a:buNone/>
            </a:pPr>
            <a:r>
              <a:rPr lang="en-US" dirty="0"/>
              <a:t>Investing in company culture leads to enhanced employee engagement and satisfaction, improved productivity and performance, and higher retention rates and talent attraction. These benefits contribute to the overall success and sustainability of the organization.</a:t>
            </a:r>
          </a:p>
        </p:txBody>
      </p:sp>
      <p:sp>
        <p:nvSpPr>
          <p:cNvPr id="4" name="Slide Number Placeholder 3"/>
          <p:cNvSpPr>
            <a:spLocks noGrp="1"/>
          </p:cNvSpPr>
          <p:nvPr>
            <p:ph type="sldNum" sz="quarter" idx="5"/>
          </p:nvPr>
        </p:nvSpPr>
        <p:spPr/>
        <p:txBody>
          <a:bodyPr/>
          <a:lstStyle/>
          <a:p>
            <a:fld id="{FB2B80E5-3DA3-4A6A-AC62-FBE43DBBD73B}" type="slidenum">
              <a:rPr lang="en-US" smtClean="0"/>
              <a:t>5</a:t>
            </a:fld>
            <a:endParaRPr lang="en-US"/>
          </a:p>
        </p:txBody>
      </p:sp>
    </p:spTree>
    <p:extLst>
      <p:ext uri="{BB962C8B-B14F-4D97-AF65-F5344CB8AC3E}">
        <p14:creationId xmlns:p14="http://schemas.microsoft.com/office/powerpoint/2010/main" val="82382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Being intentional about your company culture involves a thorough understanding of your current cultural landscape and a proactive approach to shaping it. By defining core values, you create a clear and unified direction for the organization. Assessing the health of your current culture allows you to recognize both the strengths to build upon and the weaknesses to address. Analyzing how cultural elements affect business outcomes emphasizes the critical role culture plays in achieving organizational success. Finally, identifying opportunities for improvement ensures that your culture evolves positively, continuously aligning with your company’s mission and vision. This intentional approach not only fosters a healthy work environment but also drives overall business performance.</a:t>
            </a:r>
          </a:p>
          <a:p>
            <a:pPr marL="228600" indent="-228600">
              <a:buAutoNum type="arabicPeriod"/>
            </a:pPr>
            <a:endParaRPr lang="en-US" dirty="0"/>
          </a:p>
          <a:p>
            <a:pPr marL="228600" indent="-228600">
              <a:buAutoNum type="arabicPeriod"/>
            </a:pPr>
            <a:r>
              <a:rPr lang="en-US" dirty="0"/>
              <a:t>Define Core Values:</a:t>
            </a:r>
          </a:p>
          <a:p>
            <a:pPr marL="0" indent="0">
              <a:buNone/>
            </a:pPr>
            <a:endParaRPr lang="en-US" dirty="0"/>
          </a:p>
          <a:p>
            <a:pPr marL="0" indent="0">
              <a:buNone/>
            </a:pPr>
            <a:r>
              <a:rPr lang="en-US" dirty="0"/>
              <a:t>Description: Clearly articulate the fundamental beliefs and principles that define your company’s identity and guide its actions.</a:t>
            </a:r>
          </a:p>
          <a:p>
            <a:pPr marL="0" indent="0">
              <a:buNone/>
            </a:pPr>
            <a:endParaRPr lang="en-US" dirty="0"/>
          </a:p>
          <a:p>
            <a:pPr marL="0" indent="0">
              <a:buNone/>
            </a:pPr>
            <a:r>
              <a:rPr lang="en-US" dirty="0"/>
              <a:t>Narrative: Establishing core values is the first step in creating a cohesive and intentional company culture. These values serve as the foundation for all decision-making processes and set the tone for expected behavior within the organization.</a:t>
            </a:r>
          </a:p>
          <a:p>
            <a:pPr marL="0" indent="0">
              <a:buNone/>
            </a:pPr>
            <a:endParaRPr lang="en-US" dirty="0"/>
          </a:p>
          <a:p>
            <a:pPr marL="0" indent="0">
              <a:buNone/>
            </a:pPr>
            <a:r>
              <a:rPr lang="en-US" dirty="0"/>
              <a:t>2. Assess Current Cultural Health:</a:t>
            </a:r>
          </a:p>
          <a:p>
            <a:pPr marL="0" indent="0">
              <a:buNone/>
            </a:pPr>
            <a:endParaRPr lang="en-US" dirty="0"/>
          </a:p>
          <a:p>
            <a:pPr marL="0" indent="0">
              <a:buNone/>
            </a:pPr>
            <a:r>
              <a:rPr lang="en-US" dirty="0"/>
              <a:t>Description: Evaluate both the positive and negative aspects of your existing culture.</a:t>
            </a:r>
          </a:p>
          <a:p>
            <a:pPr marL="0" indent="0">
              <a:buNone/>
            </a:pPr>
            <a:endParaRPr lang="en-US" dirty="0"/>
          </a:p>
          <a:p>
            <a:pPr marL="0" indent="0">
              <a:buNone/>
            </a:pPr>
            <a:r>
              <a:rPr lang="en-US" dirty="0"/>
              <a:t>Narrative: Understanding the strengths and weaknesses of your current culture is crucial. This assessment helps identify what aspects are contributing positively to your organization and which areas may need improvement. By recognizing these factors, you can build on what works and address what doesn’t.</a:t>
            </a:r>
          </a:p>
          <a:p>
            <a:pPr marL="0" indent="0">
              <a:buNone/>
            </a:pPr>
            <a:endParaRPr lang="en-US" dirty="0"/>
          </a:p>
          <a:p>
            <a:pPr marL="0" indent="0">
              <a:buNone/>
            </a:pPr>
            <a:r>
              <a:rPr lang="en-US" dirty="0"/>
              <a:t>3. Analyze Impact on Outcomes:</a:t>
            </a:r>
          </a:p>
          <a:p>
            <a:pPr marL="0" indent="0">
              <a:buNone/>
            </a:pPr>
            <a:endParaRPr lang="en-US" dirty="0"/>
          </a:p>
          <a:p>
            <a:pPr marL="0" indent="0">
              <a:buNone/>
            </a:pPr>
            <a:r>
              <a:rPr lang="en-US" dirty="0"/>
              <a:t>Description: Examine how the identified beliefs and behaviors influence business results.</a:t>
            </a:r>
          </a:p>
          <a:p>
            <a:pPr marL="0" indent="0">
              <a:buNone/>
            </a:pPr>
            <a:endParaRPr lang="en-US" dirty="0"/>
          </a:p>
          <a:p>
            <a:pPr marL="0" indent="0">
              <a:buNone/>
            </a:pPr>
            <a:r>
              <a:rPr lang="en-US" dirty="0"/>
              <a:t>Narrative: Connecting cultural elements to business outcomes helps you see the tangible effects of your culture. Whether it's employee engagement, customer satisfaction, or financial performance, understanding these links highlights the importance of nurturing a positive culture and guides strategic decisions.</a:t>
            </a:r>
          </a:p>
          <a:p>
            <a:pPr marL="0" indent="0">
              <a:buNone/>
            </a:pPr>
            <a:endParaRPr lang="en-US" dirty="0"/>
          </a:p>
          <a:p>
            <a:pPr marL="0" indent="0">
              <a:buNone/>
            </a:pPr>
            <a:r>
              <a:rPr lang="en-US" dirty="0"/>
              <a:t>4. Identify Opportunities for Improvement:</a:t>
            </a:r>
          </a:p>
          <a:p>
            <a:pPr marL="0" indent="0">
              <a:buNone/>
            </a:pPr>
            <a:endParaRPr lang="en-US" dirty="0"/>
          </a:p>
          <a:p>
            <a:pPr marL="0" indent="0">
              <a:buNone/>
            </a:pPr>
            <a:r>
              <a:rPr lang="en-US" dirty="0"/>
              <a:t>Description: Pinpoint specific areas where your culture can be enhanced.</a:t>
            </a:r>
          </a:p>
          <a:p>
            <a:pPr marL="0" indent="0">
              <a:buNone/>
            </a:pPr>
            <a:endParaRPr lang="en-US" dirty="0"/>
          </a:p>
          <a:p>
            <a:pPr marL="0" indent="0">
              <a:buNone/>
            </a:pPr>
            <a:r>
              <a:rPr lang="en-US" dirty="0"/>
              <a:t>Narrative: Once you’ve evaluated the current state of your culture and its impact, you can identify areas for improvement. This step involves setting clear goals and implementing strategies to address gaps, ensuring continuous development and alignment with your core values. </a:t>
            </a:r>
          </a:p>
          <a:p>
            <a:pPr marL="0" indent="0">
              <a:buNone/>
            </a:pPr>
            <a:endParaRPr lang="en-US" dirty="0"/>
          </a:p>
        </p:txBody>
      </p:sp>
      <p:sp>
        <p:nvSpPr>
          <p:cNvPr id="4" name="Slide Number Placeholder 3"/>
          <p:cNvSpPr>
            <a:spLocks noGrp="1"/>
          </p:cNvSpPr>
          <p:nvPr>
            <p:ph type="sldNum" sz="quarter" idx="5"/>
          </p:nvPr>
        </p:nvSpPr>
        <p:spPr/>
        <p:txBody>
          <a:bodyPr/>
          <a:lstStyle/>
          <a:p>
            <a:fld id="{FB2B80E5-3DA3-4A6A-AC62-FBE43DBBD73B}" type="slidenum">
              <a:rPr lang="en-US" smtClean="0"/>
              <a:t>6</a:t>
            </a:fld>
            <a:endParaRPr lang="en-US"/>
          </a:p>
        </p:txBody>
      </p:sp>
    </p:spTree>
    <p:extLst>
      <p:ext uri="{BB962C8B-B14F-4D97-AF65-F5344CB8AC3E}">
        <p14:creationId xmlns:p14="http://schemas.microsoft.com/office/powerpoint/2010/main" val="2776405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plays a pivotal role in shaping and maintaining a company’s culture. The phrase "people don't quit companies, they quit managers" highlights the significant impact that leaders have on employee retention and satisfaction. In fact, Gallup reports that 70% of the variance in employee engagement is attributable to the quality of their manager.</a:t>
            </a:r>
          </a:p>
          <a:p>
            <a:endParaRPr lang="en-US" dirty="0"/>
          </a:p>
          <a:p>
            <a:r>
              <a:rPr lang="en-US" dirty="0"/>
              <a:t>How Leaders Set the Tone and Example: Leaders are the embodiment of a company’s culture. Through their actions, decisions, and communication styles, they set the tone for what is acceptable and expected within the organization. When leaders demonstrate the company’s core values in their daily interactions, it creates a model for employees to follow. This alignment between leadership behavior and company values fosters a cohesive and supportive work environment.</a:t>
            </a:r>
          </a:p>
          <a:p>
            <a:endParaRPr lang="en-US" dirty="0"/>
          </a:p>
          <a:p>
            <a:r>
              <a:rPr lang="en-US" dirty="0"/>
              <a:t>The Importance of Consistency and Authenticity: Consistency and authenticity are crucial for effective leadership. Leaders who consistently apply the company’s values and policies in a fair and transparent manner build trust and credibility among their teams. Authentic leaders, who are genuine and true to their principles, inspire loyalty and respect. When employees perceive their leaders as authentic and consistent, they are more likely to feel secure and motivated in their roles.</a:t>
            </a:r>
          </a:p>
          <a:p>
            <a:endParaRPr lang="en-US" dirty="0"/>
          </a:p>
          <a:p>
            <a:r>
              <a:rPr lang="en-US" dirty="0"/>
              <a:t>Encouraging Open Communication and Feedback: Open communication and feedback are vital components of a healthy company culture. Leaders who encourage and facilitate open dialogue create an environment where employees feel valued and heard. This not only helps in identifying and addressing issues promptly but also fosters innovation and continuous improvement. By actively seeking and responding to feedback, leaders demonstrate their commitment to the well-being and development of their team </a:t>
            </a:r>
            <a:r>
              <a:rPr lang="en-US" dirty="0" err="1"/>
              <a:t>members.In</a:t>
            </a:r>
            <a:r>
              <a:rPr lang="en-US" dirty="0"/>
              <a:t> summary, leadership has a profound influence on company culture. By setting a positive example, being consistent and authentic, and fostering open communication, leaders can create a work environment where employees feel engaged, valued, and motivated. This, in turn, drives organizational success and reduces turnover, proving that the right leadership can make all the difference in cultivating a thriving company culture.</a:t>
            </a:r>
          </a:p>
        </p:txBody>
      </p:sp>
      <p:sp>
        <p:nvSpPr>
          <p:cNvPr id="4" name="Slide Number Placeholder 3"/>
          <p:cNvSpPr>
            <a:spLocks noGrp="1"/>
          </p:cNvSpPr>
          <p:nvPr>
            <p:ph type="sldNum" sz="quarter" idx="5"/>
          </p:nvPr>
        </p:nvSpPr>
        <p:spPr/>
        <p:txBody>
          <a:bodyPr/>
          <a:lstStyle/>
          <a:p>
            <a:fld id="{FB2B80E5-3DA3-4A6A-AC62-FBE43DBBD73B}" type="slidenum">
              <a:rPr lang="en-US" smtClean="0"/>
              <a:t>8</a:t>
            </a:fld>
            <a:endParaRPr lang="en-US"/>
          </a:p>
        </p:txBody>
      </p:sp>
    </p:spTree>
    <p:extLst>
      <p:ext uri="{BB962C8B-B14F-4D97-AF65-F5344CB8AC3E}">
        <p14:creationId xmlns:p14="http://schemas.microsoft.com/office/powerpoint/2010/main" val="219566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leadership hinges on more than just authority; it is about cultivating a culture that inspires and empowers others to excel. At the heart of this lies a profound understanding of how culture is shaped and nurtured through behaviors, symbols, and systems.</a:t>
            </a:r>
          </a:p>
          <a:p>
            <a:endParaRPr lang="en-US" dirty="0"/>
          </a:p>
          <a:p>
            <a:r>
              <a:rPr lang="en-US" dirty="0"/>
              <a:t>Imagine a leader who embodies this principle with every action. This leader understands that behaviors speak volumes in any organization. They start by demonstrating the values they want to instill: integrity, collaboration, and excellence. By consistently modeling these behaviors in interactions with team members, they set a clear example of what is expected.</a:t>
            </a:r>
          </a:p>
          <a:p>
            <a:endParaRPr lang="en-US" dirty="0"/>
          </a:p>
          <a:p>
            <a:r>
              <a:rPr lang="en-US" dirty="0"/>
              <a:t>Yet, this leader knows that behaviors alone are not enough. Symbols play a crucial role in reinforcing these values. They ensure that the physical environment reflects the cultural aspirations of the team—whether through office decor, recognition awards, or even the way meetings are conducted. Each symbol sends a powerful message about what the team holds dear and what behaviors are celebrated.</a:t>
            </a:r>
          </a:p>
          <a:p>
            <a:endParaRPr lang="en-US" dirty="0"/>
          </a:p>
          <a:p>
            <a:r>
              <a:rPr lang="en-US" dirty="0"/>
              <a:t>However, this leader goes beyond individual actions and symbols; they understand the importance of systems in shaping culture. From performance evaluations to decision-making processes, they design systems that align with the values they promote. They encourage open communication channels, where ideas flow freely and everyone feels heard. By embedding these values into the organizational structure, this leader ensures that the culture remains robust even in their absence.</a:t>
            </a:r>
          </a:p>
          <a:p>
            <a:endParaRPr lang="en-US" dirty="0"/>
          </a:p>
          <a:p>
            <a:r>
              <a:rPr lang="en-US" dirty="0"/>
              <a:t>This approach to leadership is not just about creating a positive work environment; it's about fostering a culture where each individual feels valued and motivated to contribute their best. Through their focus on behaviors, symbols, and systems, this leader creates a tapestry of shared values that guides their team towards shared success.</a:t>
            </a:r>
          </a:p>
          <a:p>
            <a:r>
              <a:rPr lang="en-US" dirty="0"/>
              <a:t>In essence, effective leadership is about understanding that culture is not something imposed but cultivated. It's about the messages conveyed through everyday actions, the symbols that reinforce these messages, and the systems that sustain them. By mastering these elements, leaders can shape a culture where people thrive, innovation flourishes, and collective goals are achieved.</a:t>
            </a:r>
          </a:p>
          <a:p>
            <a:endParaRPr lang="en-US" dirty="0"/>
          </a:p>
        </p:txBody>
      </p:sp>
      <p:sp>
        <p:nvSpPr>
          <p:cNvPr id="4" name="Slide Number Placeholder 3"/>
          <p:cNvSpPr>
            <a:spLocks noGrp="1"/>
          </p:cNvSpPr>
          <p:nvPr>
            <p:ph type="sldNum" sz="quarter" idx="5"/>
          </p:nvPr>
        </p:nvSpPr>
        <p:spPr/>
        <p:txBody>
          <a:bodyPr/>
          <a:lstStyle/>
          <a:p>
            <a:fld id="{FB2B80E5-3DA3-4A6A-AC62-FBE43DBBD73B}" type="slidenum">
              <a:rPr lang="en-US" smtClean="0"/>
              <a:t>9</a:t>
            </a:fld>
            <a:endParaRPr lang="en-US"/>
          </a:p>
        </p:txBody>
      </p:sp>
    </p:spTree>
    <p:extLst>
      <p:ext uri="{BB962C8B-B14F-4D97-AF65-F5344CB8AC3E}">
        <p14:creationId xmlns:p14="http://schemas.microsoft.com/office/powerpoint/2010/main" val="384244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the Importance of Culture: Acknowledging the pivotal role of culture in organizational success is essential for any leader. Culture influences employee engagement, productivity, and retention. It shapes how decisions are made, how conflicts are resolved, and how individuals and teams collaborate. Leaders who understand this recognize that a strong, positive culture can be a competitive advantage, attracting top talent and fostering a supportive work environment where people thrive.</a:t>
            </a:r>
          </a:p>
          <a:p>
            <a:endParaRPr lang="en-US" dirty="0"/>
          </a:p>
          <a:p>
            <a:r>
              <a:rPr lang="en-US" dirty="0"/>
              <a:t>Defining Key Cultural Elements: Defining the core elements of organizational culture requires deliberate thought and action. This involves identifying and articulating the values, beliefs, and behaviors that align with the company's mission and goals. These elements serve as guiding principles that inform decision-making, shape interactions, and set expectations for everyone within the organization. By clearly defining these cultural elements, leaders provide a framework that promotes consistency, clarity, and alignment among employees, ensuring that everyone understands what the organization stands for and how they contribute to its success.</a:t>
            </a:r>
          </a:p>
          <a:p>
            <a:endParaRPr lang="en-US" dirty="0"/>
          </a:p>
          <a:p>
            <a:r>
              <a:rPr lang="en-US" dirty="0"/>
              <a:t>Leading Proactively to Shape Culture: Effective leaders take proactive steps to shape and nurture the desired culture within their organization. This involves leading by example, demonstrating the values and behaviors they want to see reflected in the culture. It also requires creating opportunities for open communication, collaboration, and feedback, fostering a culture of transparency and trust. Leaders can influence culture through strategic initiatives, such as designing inclusive policies and practices, promoting continuous learning and development, and celebrating achievements that reinforce desired behaviors. By actively shaping culture, leaders not only strengthen organizational identity and resilience but also inspire employees to embrace shared values and work towards common goals.</a:t>
            </a:r>
          </a:p>
        </p:txBody>
      </p:sp>
      <p:sp>
        <p:nvSpPr>
          <p:cNvPr id="4" name="Slide Number Placeholder 3"/>
          <p:cNvSpPr>
            <a:spLocks noGrp="1"/>
          </p:cNvSpPr>
          <p:nvPr>
            <p:ph type="sldNum" sz="quarter" idx="5"/>
          </p:nvPr>
        </p:nvSpPr>
        <p:spPr/>
        <p:txBody>
          <a:bodyPr/>
          <a:lstStyle/>
          <a:p>
            <a:fld id="{FB2B80E5-3DA3-4A6A-AC62-FBE43DBBD73B}" type="slidenum">
              <a:rPr lang="en-US" smtClean="0"/>
              <a:t>11</a:t>
            </a:fld>
            <a:endParaRPr lang="en-US"/>
          </a:p>
        </p:txBody>
      </p:sp>
    </p:spTree>
    <p:extLst>
      <p:ext uri="{BB962C8B-B14F-4D97-AF65-F5344CB8AC3E}">
        <p14:creationId xmlns:p14="http://schemas.microsoft.com/office/powerpoint/2010/main" val="2254400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ABBA-FA8D-C746-9034-476B11FD4384}"/>
              </a:ext>
            </a:extLst>
          </p:cNvPr>
          <p:cNvSpPr>
            <a:spLocks noGrp="1"/>
          </p:cNvSpPr>
          <p:nvPr>
            <p:ph type="ctrTitle" hasCustomPrompt="1"/>
          </p:nvPr>
        </p:nvSpPr>
        <p:spPr>
          <a:xfrm>
            <a:off x="1523999" y="1131169"/>
            <a:ext cx="9144000" cy="621770"/>
          </a:xfrm>
        </p:spPr>
        <p:txBody>
          <a:bodyPr anchor="t">
            <a:normAutofit/>
          </a:bodyPr>
          <a:lstStyle>
            <a:lvl1pPr algn="ctr">
              <a:defRPr sz="4400" b="1">
                <a:solidFill>
                  <a:srgbClr val="00647A"/>
                </a:solidFill>
              </a:defRPr>
            </a:lvl1pPr>
          </a:lstStyle>
          <a:p>
            <a:r>
              <a:rPr lang="en-US" dirty="0"/>
              <a:t>PRESENTATION TITLE</a:t>
            </a:r>
          </a:p>
        </p:txBody>
      </p:sp>
      <p:sp>
        <p:nvSpPr>
          <p:cNvPr id="3" name="Subtitle 2">
            <a:extLst>
              <a:ext uri="{FF2B5EF4-FFF2-40B4-BE49-F238E27FC236}">
                <a16:creationId xmlns:a16="http://schemas.microsoft.com/office/drawing/2014/main" id="{76898F4F-5AB1-FC44-85CC-1BE638D460B9}"/>
              </a:ext>
            </a:extLst>
          </p:cNvPr>
          <p:cNvSpPr>
            <a:spLocks noGrp="1"/>
          </p:cNvSpPr>
          <p:nvPr>
            <p:ph type="subTitle" idx="1" hasCustomPrompt="1"/>
          </p:nvPr>
        </p:nvSpPr>
        <p:spPr>
          <a:xfrm>
            <a:off x="1523999" y="1884078"/>
            <a:ext cx="9144000" cy="494620"/>
          </a:xfrm>
        </p:spPr>
        <p:txBody>
          <a:bodyPr anchor="ctr"/>
          <a:lstStyle>
            <a:lvl1pPr marL="0" indent="0" algn="ctr">
              <a:buNone/>
              <a:defRPr sz="2400" b="1" i="1">
                <a:solidFill>
                  <a:srgbClr val="00647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(optional)</a:t>
            </a:r>
          </a:p>
        </p:txBody>
      </p:sp>
      <p:sp>
        <p:nvSpPr>
          <p:cNvPr id="14" name="Content Placeholder 13">
            <a:extLst>
              <a:ext uri="{FF2B5EF4-FFF2-40B4-BE49-F238E27FC236}">
                <a16:creationId xmlns:a16="http://schemas.microsoft.com/office/drawing/2014/main" id="{63900370-DD1D-474F-8460-8048B620CB0C}"/>
              </a:ext>
            </a:extLst>
          </p:cNvPr>
          <p:cNvSpPr>
            <a:spLocks noGrp="1"/>
          </p:cNvSpPr>
          <p:nvPr>
            <p:ph sz="quarter" idx="10" hasCustomPrompt="1"/>
          </p:nvPr>
        </p:nvSpPr>
        <p:spPr>
          <a:xfrm>
            <a:off x="1523999" y="2509838"/>
            <a:ext cx="9144000" cy="1371600"/>
          </a:xfrm>
        </p:spPr>
        <p:txBody>
          <a:bodyPr/>
          <a:lstStyle>
            <a:lvl1pPr marL="0" indent="0" algn="ctr">
              <a:buNone/>
              <a:defRPr>
                <a:solidFill>
                  <a:srgbClr val="00647A"/>
                </a:solidFill>
              </a:defRPr>
            </a:lvl1pPr>
          </a:lstStyle>
          <a:p>
            <a:pPr lvl="0"/>
            <a:r>
              <a:rPr lang="en-US" dirty="0"/>
              <a:t>Presenter Name</a:t>
            </a:r>
            <a:br>
              <a:rPr lang="en-US" dirty="0"/>
            </a:br>
            <a:r>
              <a:rPr lang="en-US" dirty="0"/>
              <a:t>Title | Company</a:t>
            </a:r>
          </a:p>
        </p:txBody>
      </p:sp>
    </p:spTree>
    <p:extLst>
      <p:ext uri="{BB962C8B-B14F-4D97-AF65-F5344CB8AC3E}">
        <p14:creationId xmlns:p14="http://schemas.microsoft.com/office/powerpoint/2010/main" val="14145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6782-1A3C-2349-8F2D-D51CB9BC7EAB}"/>
              </a:ext>
            </a:extLst>
          </p:cNvPr>
          <p:cNvSpPr>
            <a:spLocks noGrp="1"/>
          </p:cNvSpPr>
          <p:nvPr>
            <p:ph type="title" hasCustomPrompt="1"/>
          </p:nvPr>
        </p:nvSpPr>
        <p:spPr>
          <a:xfrm>
            <a:off x="838200" y="1143000"/>
            <a:ext cx="10515600" cy="776288"/>
          </a:xfrm>
        </p:spPr>
        <p:txBody>
          <a:bodyPr/>
          <a:lstStyle>
            <a:lvl1pPr>
              <a:defRPr b="1">
                <a:solidFill>
                  <a:srgbClr val="00647A"/>
                </a:solidFill>
              </a:defRPr>
            </a:lvl1pPr>
          </a:lstStyle>
          <a:p>
            <a:r>
              <a:rPr lang="en-US" dirty="0"/>
              <a:t>Slide Title</a:t>
            </a:r>
          </a:p>
        </p:txBody>
      </p:sp>
      <p:sp>
        <p:nvSpPr>
          <p:cNvPr id="3" name="Content Placeholder 2">
            <a:extLst>
              <a:ext uri="{FF2B5EF4-FFF2-40B4-BE49-F238E27FC236}">
                <a16:creationId xmlns:a16="http://schemas.microsoft.com/office/drawing/2014/main" id="{97EB2CCB-5D84-3D42-BC64-38EE216B3A68}"/>
              </a:ext>
            </a:extLst>
          </p:cNvPr>
          <p:cNvSpPr>
            <a:spLocks noGrp="1"/>
          </p:cNvSpPr>
          <p:nvPr>
            <p:ph idx="1" hasCustomPrompt="1"/>
          </p:nvPr>
        </p:nvSpPr>
        <p:spPr>
          <a:xfrm>
            <a:off x="838200" y="2177143"/>
            <a:ext cx="10515600" cy="3537857"/>
          </a:xfrm>
        </p:spPr>
        <p:txBody>
          <a:bodyPr/>
          <a:lstStyle>
            <a:lvl1pPr>
              <a:defRPr>
                <a:solidFill>
                  <a:srgbClr val="78818C"/>
                </a:solidFill>
              </a:defRPr>
            </a:lvl1pPr>
          </a:lstStyle>
          <a:p>
            <a:pPr lvl="0"/>
            <a:r>
              <a:rPr lang="en-US" dirty="0"/>
              <a:t>Slide Content</a:t>
            </a:r>
          </a:p>
        </p:txBody>
      </p:sp>
    </p:spTree>
    <p:extLst>
      <p:ext uri="{BB962C8B-B14F-4D97-AF65-F5344CB8AC3E}">
        <p14:creationId xmlns:p14="http://schemas.microsoft.com/office/powerpoint/2010/main" val="320696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ags" Target="../tags/tag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732E354-2F26-A53D-515B-7A336BD4711C}"/>
              </a:ext>
            </a:extLst>
          </p:cNvPr>
          <p:cNvGraphicFramePr>
            <a:graphicFrameLocks noChangeAspect="1"/>
          </p:cNvGraphicFramePr>
          <p:nvPr userDrawn="1">
            <p:custDataLst>
              <p:tags r:id="rId5"/>
            </p:custDataLst>
            <p:extLst>
              <p:ext uri="{D42A27DB-BD31-4B8C-83A1-F6EECF244321}">
                <p14:modId xmlns:p14="http://schemas.microsoft.com/office/powerpoint/2010/main" val="275126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98" imgH="499" progId="TCLayout.ActiveDocument.1">
                  <p:embed/>
                </p:oleObj>
              </mc:Choice>
              <mc:Fallback>
                <p:oleObj name="think-cell Slide" r:id="rId7" imgW="498" imgH="499" progId="TCLayout.ActiveDocument.1">
                  <p:embed/>
                  <p:pic>
                    <p:nvPicPr>
                      <p:cNvPr id="10" name="think-cell data - do not delete" hidden="1">
                        <a:extLst>
                          <a:ext uri="{FF2B5EF4-FFF2-40B4-BE49-F238E27FC236}">
                            <a16:creationId xmlns:a16="http://schemas.microsoft.com/office/drawing/2014/main" id="{E732E354-2F26-A53D-515B-7A336BD4711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53B4A1D-A322-5941-A723-1D78D096AE4F}"/>
              </a:ext>
            </a:extLst>
          </p:cNvPr>
          <p:cNvSpPr>
            <a:spLocks noGrp="1"/>
          </p:cNvSpPr>
          <p:nvPr>
            <p:ph type="title"/>
          </p:nvPr>
        </p:nvSpPr>
        <p:spPr>
          <a:xfrm>
            <a:off x="838200" y="475488"/>
            <a:ext cx="10515600" cy="1215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78F0E-F9FF-EB45-968A-6056884AE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46015-5125-DC49-98A8-EC2DDDD46C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8C448-1CA0-EA4A-9AFD-15AAF28F29D7}" type="datetimeFigureOut">
              <a:rPr lang="en-US" smtClean="0"/>
              <a:t>6/20/2024</a:t>
            </a:fld>
            <a:endParaRPr lang="en-US"/>
          </a:p>
        </p:txBody>
      </p:sp>
      <p:sp>
        <p:nvSpPr>
          <p:cNvPr id="5" name="Footer Placeholder 4">
            <a:extLst>
              <a:ext uri="{FF2B5EF4-FFF2-40B4-BE49-F238E27FC236}">
                <a16:creationId xmlns:a16="http://schemas.microsoft.com/office/drawing/2014/main" id="{44B9A536-5B53-9C4B-8D64-C34D7A979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823A83-500C-104E-8D10-2D501ED0C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D521-6BD4-D040-8BC5-7F98C2A52842}" type="slidenum">
              <a:rPr lang="en-US" smtClean="0"/>
              <a:t>‹#›</a:t>
            </a:fld>
            <a:endParaRPr lang="en-US"/>
          </a:p>
        </p:txBody>
      </p:sp>
    </p:spTree>
    <p:extLst>
      <p:ext uri="{BB962C8B-B14F-4D97-AF65-F5344CB8AC3E}">
        <p14:creationId xmlns:p14="http://schemas.microsoft.com/office/powerpoint/2010/main" val="156098259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2.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image" Target="../media/image2.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2.emf"/><Relationship Id="rId10" Type="http://schemas.openxmlformats.org/officeDocument/2006/relationships/image" Target="../media/image13.png"/><Relationship Id="rId4" Type="http://schemas.openxmlformats.org/officeDocument/2006/relationships/oleObject" Target="../embeddings/oleObject4.bin"/><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sv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2.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4.xml"/><Relationship Id="rId7" Type="http://schemas.openxmlformats.org/officeDocument/2006/relationships/image" Target="../media/image17.sv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2.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86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10E4DBD-D6A8-564E-CF01-3C36A281A129}"/>
              </a:ext>
            </a:extLst>
          </p:cNvPr>
          <p:cNvGraphicFramePr>
            <a:graphicFrameLocks noChangeAspect="1"/>
          </p:cNvGraphicFramePr>
          <p:nvPr>
            <p:custDataLst>
              <p:tags r:id="rId1"/>
            </p:custDataLst>
            <p:extLst>
              <p:ext uri="{D42A27DB-BD31-4B8C-83A1-F6EECF244321}">
                <p14:modId xmlns:p14="http://schemas.microsoft.com/office/powerpoint/2010/main" val="3604503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4" name="think-cell data - do not delete" hidden="1">
                        <a:extLst>
                          <a:ext uri="{FF2B5EF4-FFF2-40B4-BE49-F238E27FC236}">
                            <a16:creationId xmlns:a16="http://schemas.microsoft.com/office/drawing/2014/main" id="{410E4DBD-D6A8-564E-CF01-3C36A281A1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21F9DC-5B26-61AF-F364-9B659CCD6FD5}"/>
              </a:ext>
            </a:extLst>
          </p:cNvPr>
          <p:cNvSpPr>
            <a:spLocks noGrp="1"/>
          </p:cNvSpPr>
          <p:nvPr>
            <p:ph type="title"/>
          </p:nvPr>
        </p:nvSpPr>
        <p:spPr/>
        <p:txBody>
          <a:bodyPr vert="horz"/>
          <a:lstStyle/>
          <a:p>
            <a:r>
              <a:rPr lang="en-US" dirty="0"/>
              <a:t>Example: Cultural Focus Areas </a:t>
            </a:r>
          </a:p>
        </p:txBody>
      </p:sp>
      <p:graphicFrame>
        <p:nvGraphicFramePr>
          <p:cNvPr id="17" name="Table 16">
            <a:extLst>
              <a:ext uri="{FF2B5EF4-FFF2-40B4-BE49-F238E27FC236}">
                <a16:creationId xmlns:a16="http://schemas.microsoft.com/office/drawing/2014/main" id="{1F00F898-D6AF-C446-4CF6-D3B7322EF229}"/>
              </a:ext>
            </a:extLst>
          </p:cNvPr>
          <p:cNvGraphicFramePr>
            <a:graphicFrameLocks noGrp="1"/>
          </p:cNvGraphicFramePr>
          <p:nvPr>
            <p:extLst>
              <p:ext uri="{D42A27DB-BD31-4B8C-83A1-F6EECF244321}">
                <p14:modId xmlns:p14="http://schemas.microsoft.com/office/powerpoint/2010/main" val="53080083"/>
              </p:ext>
            </p:extLst>
          </p:nvPr>
        </p:nvGraphicFramePr>
        <p:xfrm>
          <a:off x="838200" y="2043835"/>
          <a:ext cx="10698480" cy="370332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2143776509"/>
                    </a:ext>
                  </a:extLst>
                </a:gridCol>
                <a:gridCol w="3291840">
                  <a:extLst>
                    <a:ext uri="{9D8B030D-6E8A-4147-A177-3AD203B41FA5}">
                      <a16:colId xmlns:a16="http://schemas.microsoft.com/office/drawing/2014/main" val="2270962635"/>
                    </a:ext>
                  </a:extLst>
                </a:gridCol>
                <a:gridCol w="2011680">
                  <a:extLst>
                    <a:ext uri="{9D8B030D-6E8A-4147-A177-3AD203B41FA5}">
                      <a16:colId xmlns:a16="http://schemas.microsoft.com/office/drawing/2014/main" val="777990906"/>
                    </a:ext>
                  </a:extLst>
                </a:gridCol>
                <a:gridCol w="2011680">
                  <a:extLst>
                    <a:ext uri="{9D8B030D-6E8A-4147-A177-3AD203B41FA5}">
                      <a16:colId xmlns:a16="http://schemas.microsoft.com/office/drawing/2014/main" val="697627576"/>
                    </a:ext>
                  </a:extLst>
                </a:gridCol>
                <a:gridCol w="2011680">
                  <a:extLst>
                    <a:ext uri="{9D8B030D-6E8A-4147-A177-3AD203B41FA5}">
                      <a16:colId xmlns:a16="http://schemas.microsoft.com/office/drawing/2014/main" val="1360251828"/>
                    </a:ext>
                  </a:extLst>
                </a:gridCol>
              </a:tblGrid>
              <a:tr h="264008">
                <a:tc>
                  <a:txBody>
                    <a:bodyPr/>
                    <a:lstStyle/>
                    <a:p>
                      <a:r>
                        <a:rPr lang="en-US" dirty="0"/>
                        <a:t>Values</a:t>
                      </a:r>
                    </a:p>
                  </a:txBody>
                  <a:tcP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Culture Elements</a:t>
                      </a:r>
                    </a:p>
                  </a:txBody>
                  <a:tcP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Behaviors</a:t>
                      </a:r>
                    </a:p>
                  </a:txBody>
                  <a:tcP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Symbols</a:t>
                      </a:r>
                    </a:p>
                  </a:txBody>
                  <a:tcP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Systems</a:t>
                      </a:r>
                    </a:p>
                  </a:txBody>
                  <a:tcP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2753337"/>
                  </a:ext>
                </a:extLst>
              </a:tr>
              <a:tr h="370840">
                <a:tc>
                  <a:txBody>
                    <a:bodyPr/>
                    <a:lstStyle/>
                    <a:p>
                      <a:r>
                        <a:rPr lang="en-US" sz="1600" dirty="0"/>
                        <a:t>People</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600" dirty="0"/>
                        <a:t>We are Safe</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600" dirty="0"/>
                        <a:t>Reflection Moments</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FD0DD"/>
                    </a:solidFill>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2733198"/>
                  </a:ext>
                </a:extLst>
              </a:tr>
              <a:tr h="370840">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We are Inclusive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solidFill>
                            <a:schemeClr val="bg1"/>
                          </a:solidFill>
                        </a:rPr>
                        <a:t>ERG budget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94B78"/>
                    </a:solidFill>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9736164"/>
                  </a:ext>
                </a:extLst>
              </a:tr>
              <a:tr h="370840">
                <a:tc>
                  <a:txBody>
                    <a:bodyPr/>
                    <a:lstStyle/>
                    <a:p>
                      <a:endParaRPr lang="en-US" sz="160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We respect work and personal life</a:t>
                      </a:r>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 meeting Friday</a:t>
                      </a:r>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63786525"/>
                  </a:ext>
                </a:extLst>
              </a:tr>
              <a:tr h="370840">
                <a:tc>
                  <a:txBody>
                    <a:bodyPr/>
                    <a:lstStyle/>
                    <a:p>
                      <a:r>
                        <a:rPr lang="en-US" sz="1600" dirty="0"/>
                        <a:t>Technology</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600" dirty="0"/>
                        <a:t>We are pioneers</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3696891"/>
                  </a:ext>
                </a:extLst>
              </a:tr>
              <a:tr h="370840">
                <a:tc>
                  <a:txBody>
                    <a:bodyPr/>
                    <a:lstStyle/>
                    <a:p>
                      <a:endParaRPr lang="en-US"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We innovate together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725716"/>
                  </a:ext>
                </a:extLst>
              </a:tr>
              <a:tr h="370840">
                <a:tc>
                  <a:txBody>
                    <a:bodyPr/>
                    <a:lstStyle/>
                    <a:p>
                      <a:endParaRPr lang="en-US" sz="160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We experiment learn and grow</a:t>
                      </a:r>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bg1"/>
                          </a:solidFill>
                        </a:rPr>
                        <a:t>Risk Investment</a:t>
                      </a:r>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solidFill>
                      <a:srgbClr val="194B78"/>
                    </a:solidFill>
                  </a:tcPr>
                </a:tc>
                <a:tc>
                  <a:txBody>
                    <a:bodyPr/>
                    <a:lstStyle/>
                    <a:p>
                      <a:endParaRPr lang="en-US" sz="1600" dirty="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3649757"/>
                  </a:ext>
                </a:extLst>
              </a:tr>
              <a:tr h="370840">
                <a:tc>
                  <a:txBody>
                    <a:bodyPr/>
                    <a:lstStyle/>
                    <a:p>
                      <a:r>
                        <a:rPr lang="en-US" sz="1600" dirty="0"/>
                        <a:t>Performance</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600" dirty="0"/>
                        <a:t>We act with Integrity</a:t>
                      </a:r>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ap="flat" cmpd="sng" algn="ctr">
                      <a:solidFill>
                        <a:srgbClr val="00647A"/>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9009900"/>
                  </a:ext>
                </a:extLst>
              </a:tr>
              <a:tr h="370840">
                <a:tc>
                  <a:txBody>
                    <a:bodyPr/>
                    <a:lstStyle/>
                    <a:p>
                      <a:endParaRPr lang="en-US"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We deliver today and tomorrow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Dashboard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57837307"/>
                  </a:ext>
                </a:extLst>
              </a:tr>
              <a:tr h="370840">
                <a:tc>
                  <a:txBody>
                    <a:bodyPr/>
                    <a:lstStyle/>
                    <a:p>
                      <a:endParaRPr lang="en-US" sz="160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We focus on what matters most</a:t>
                      </a:r>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Email doesn’t rule</a:t>
                      </a:r>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solidFill>
                      <a:srgbClr val="7FD0DD"/>
                    </a:solidFill>
                  </a:tcPr>
                </a:tc>
                <a:tc>
                  <a:txBody>
                    <a:bodyPr/>
                    <a:lstStyle/>
                    <a:p>
                      <a:endParaRPr lang="en-US" sz="1600" dirty="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nchor="ctr">
                    <a:lnL w="12700" cmpd="sng">
                      <a:noFill/>
                    </a:lnL>
                    <a:lnR w="12700" cmpd="sng">
                      <a:noFill/>
                    </a:lnR>
                    <a:lnT w="12700" cmpd="sng">
                      <a:noFill/>
                    </a:lnT>
                    <a:lnB w="12700" cap="flat" cmpd="sng" algn="ctr">
                      <a:solidFill>
                        <a:srgbClr val="00647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543962"/>
                  </a:ext>
                </a:extLst>
              </a:tr>
            </a:tbl>
          </a:graphicData>
        </a:graphic>
      </p:graphicFrame>
    </p:spTree>
    <p:extLst>
      <p:ext uri="{BB962C8B-B14F-4D97-AF65-F5344CB8AC3E}">
        <p14:creationId xmlns:p14="http://schemas.microsoft.com/office/powerpoint/2010/main" val="3427557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92886F5-B727-2DD7-15B9-60A3135AE973}"/>
              </a:ext>
            </a:extLst>
          </p:cNvPr>
          <p:cNvGraphicFramePr>
            <a:graphicFrameLocks noChangeAspect="1"/>
          </p:cNvGraphicFramePr>
          <p:nvPr>
            <p:custDataLst>
              <p:tags r:id="rId1"/>
            </p:custDataLst>
            <p:extLst>
              <p:ext uri="{D42A27DB-BD31-4B8C-83A1-F6EECF244321}">
                <p14:modId xmlns:p14="http://schemas.microsoft.com/office/powerpoint/2010/main" val="242207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think-cell data - do not delete" hidden="1">
                        <a:extLst>
                          <a:ext uri="{FF2B5EF4-FFF2-40B4-BE49-F238E27FC236}">
                            <a16:creationId xmlns:a16="http://schemas.microsoft.com/office/drawing/2014/main" id="{992886F5-B727-2DD7-15B9-60A3135AE9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Picture 14" descr="An oil rig in the middle of the ocean&#10;&#10;Description automatically generated">
            <a:extLst>
              <a:ext uri="{FF2B5EF4-FFF2-40B4-BE49-F238E27FC236}">
                <a16:creationId xmlns:a16="http://schemas.microsoft.com/office/drawing/2014/main" id="{A0749595-CB71-D233-2B60-2F2561ED9185}"/>
              </a:ext>
            </a:extLst>
          </p:cNvPr>
          <p:cNvPicPr>
            <a:picLocks noChangeAspect="1"/>
          </p:cNvPicPr>
          <p:nvPr/>
        </p:nvPicPr>
        <p:blipFill rotWithShape="1">
          <a:blip r:embed="rId6"/>
          <a:srcRect l="2055" t="27031" r="2055" b="12399"/>
          <a:stretch/>
        </p:blipFill>
        <p:spPr>
          <a:xfrm>
            <a:off x="-1" y="996044"/>
            <a:ext cx="12192001" cy="4865913"/>
          </a:xfrm>
          <a:prstGeom prst="rect">
            <a:avLst/>
          </a:prstGeom>
        </p:spPr>
      </p:pic>
      <p:sp>
        <p:nvSpPr>
          <p:cNvPr id="2" name="Title 1">
            <a:extLst>
              <a:ext uri="{FF2B5EF4-FFF2-40B4-BE49-F238E27FC236}">
                <a16:creationId xmlns:a16="http://schemas.microsoft.com/office/drawing/2014/main" id="{7931A01E-B367-5C88-8A66-0754088E58ED}"/>
              </a:ext>
            </a:extLst>
          </p:cNvPr>
          <p:cNvSpPr>
            <a:spLocks noGrp="1"/>
          </p:cNvSpPr>
          <p:nvPr>
            <p:ph type="title"/>
          </p:nvPr>
        </p:nvSpPr>
        <p:spPr>
          <a:xfrm>
            <a:off x="838200" y="1369894"/>
            <a:ext cx="10515600" cy="776288"/>
          </a:xfrm>
        </p:spPr>
        <p:txBody>
          <a:bodyPr vert="horz"/>
          <a:lstStyle/>
          <a:p>
            <a:r>
              <a:rPr lang="en-US" dirty="0"/>
              <a:t>Building a Culture of Success</a:t>
            </a:r>
          </a:p>
        </p:txBody>
      </p:sp>
      <p:sp>
        <p:nvSpPr>
          <p:cNvPr id="11" name="Content Placeholder 2">
            <a:extLst>
              <a:ext uri="{FF2B5EF4-FFF2-40B4-BE49-F238E27FC236}">
                <a16:creationId xmlns:a16="http://schemas.microsoft.com/office/drawing/2014/main" id="{5C01D232-FEC3-CA22-33A1-C5409A829D2F}"/>
              </a:ext>
            </a:extLst>
          </p:cNvPr>
          <p:cNvSpPr txBox="1">
            <a:spLocks/>
          </p:cNvSpPr>
          <p:nvPr/>
        </p:nvSpPr>
        <p:spPr>
          <a:xfrm>
            <a:off x="838200" y="2262524"/>
            <a:ext cx="3054096" cy="3225582"/>
          </a:xfrm>
          <a:prstGeom prst="rect">
            <a:avLst/>
          </a:prstGeom>
          <a:solidFill>
            <a:schemeClr val="accent3"/>
          </a:solidFill>
        </p:spPr>
        <p:txBody>
          <a:bodyPr vert="horz" wrap="square" lIns="182880" tIns="18288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6000" kern="0" dirty="0">
                <a:solidFill>
                  <a:schemeClr val="bg1"/>
                </a:solidFill>
              </a:rPr>
              <a:t>1</a:t>
            </a:r>
          </a:p>
          <a:p>
            <a:pPr marL="0" indent="0">
              <a:spcBef>
                <a:spcPts val="0"/>
              </a:spcBef>
              <a:buFont typeface="Arial" panose="020B0604020202020204" pitchFamily="34" charset="0"/>
              <a:buNone/>
            </a:pPr>
            <a:endParaRPr lang="en-US" sz="3600" kern="0" dirty="0">
              <a:solidFill>
                <a:schemeClr val="bg1"/>
              </a:solidFill>
            </a:endParaRPr>
          </a:p>
          <a:p>
            <a:pPr marL="0" indent="0">
              <a:spcBef>
                <a:spcPts val="0"/>
              </a:spcBef>
              <a:buFont typeface="Arial" panose="020B0604020202020204" pitchFamily="34" charset="0"/>
              <a:buNone/>
            </a:pPr>
            <a:r>
              <a:rPr lang="en-US" sz="3600" kern="0" dirty="0">
                <a:solidFill>
                  <a:schemeClr val="bg1"/>
                </a:solidFill>
              </a:rPr>
              <a:t>Recognize</a:t>
            </a:r>
          </a:p>
          <a:p>
            <a:pPr marL="0" indent="0">
              <a:spcBef>
                <a:spcPts val="0"/>
              </a:spcBef>
              <a:buFont typeface="Arial" panose="020B0604020202020204" pitchFamily="34" charset="0"/>
              <a:buNone/>
            </a:pPr>
            <a:r>
              <a:rPr lang="en-US" sz="3600" kern="0" dirty="0">
                <a:solidFill>
                  <a:schemeClr val="bg1"/>
                </a:solidFill>
              </a:rPr>
              <a:t>that </a:t>
            </a:r>
            <a:r>
              <a:rPr lang="en-US" sz="3600" kern="0" dirty="0">
                <a:solidFill>
                  <a:srgbClr val="7FD0DD"/>
                </a:solidFill>
              </a:rPr>
              <a:t>culture matters</a:t>
            </a:r>
          </a:p>
        </p:txBody>
      </p:sp>
      <p:sp>
        <p:nvSpPr>
          <p:cNvPr id="12" name="Content Placeholder 2">
            <a:extLst>
              <a:ext uri="{FF2B5EF4-FFF2-40B4-BE49-F238E27FC236}">
                <a16:creationId xmlns:a16="http://schemas.microsoft.com/office/drawing/2014/main" id="{C8B9E4A1-AC58-25D2-A8CD-CF0C03A71851}"/>
              </a:ext>
            </a:extLst>
          </p:cNvPr>
          <p:cNvSpPr txBox="1">
            <a:spLocks/>
          </p:cNvSpPr>
          <p:nvPr/>
        </p:nvSpPr>
        <p:spPr>
          <a:xfrm>
            <a:off x="4386943" y="2260819"/>
            <a:ext cx="3054096" cy="3225582"/>
          </a:xfrm>
          <a:prstGeom prst="rect">
            <a:avLst/>
          </a:prstGeom>
          <a:solidFill>
            <a:schemeClr val="accent3"/>
          </a:solidFill>
        </p:spPr>
        <p:txBody>
          <a:bodyPr vert="horz" wrap="square" lIns="182880" tIns="18288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6000" kern="0" dirty="0">
                <a:solidFill>
                  <a:schemeClr val="bg1"/>
                </a:solidFill>
              </a:rPr>
              <a:t>2</a:t>
            </a:r>
          </a:p>
          <a:p>
            <a:pPr marL="0" indent="0">
              <a:spcBef>
                <a:spcPts val="0"/>
              </a:spcBef>
              <a:buNone/>
            </a:pPr>
            <a:endParaRPr lang="en-US" sz="3600" kern="0" dirty="0">
              <a:solidFill>
                <a:schemeClr val="bg1"/>
              </a:solidFill>
            </a:endParaRPr>
          </a:p>
          <a:p>
            <a:pPr marL="0" indent="0">
              <a:spcBef>
                <a:spcPts val="0"/>
              </a:spcBef>
              <a:buNone/>
            </a:pPr>
            <a:r>
              <a:rPr lang="en-US" sz="3600" kern="0" dirty="0">
                <a:solidFill>
                  <a:schemeClr val="bg1"/>
                </a:solidFill>
              </a:rPr>
              <a:t>Define </a:t>
            </a:r>
            <a:r>
              <a:rPr lang="en-US" sz="3600" kern="0" dirty="0">
                <a:solidFill>
                  <a:srgbClr val="7FD0DD"/>
                </a:solidFill>
              </a:rPr>
              <a:t>key elements </a:t>
            </a:r>
            <a:r>
              <a:rPr lang="en-US" sz="3600" kern="0" dirty="0">
                <a:solidFill>
                  <a:schemeClr val="bg1"/>
                </a:solidFill>
              </a:rPr>
              <a:t>deliberately</a:t>
            </a:r>
          </a:p>
          <a:p>
            <a:pPr marL="0" indent="0">
              <a:spcBef>
                <a:spcPts val="0"/>
              </a:spcBef>
              <a:buNone/>
            </a:pPr>
            <a:endParaRPr lang="en-US" sz="3600" kern="0" dirty="0">
              <a:solidFill>
                <a:schemeClr val="bg1"/>
              </a:solidFill>
            </a:endParaRPr>
          </a:p>
        </p:txBody>
      </p:sp>
      <p:sp>
        <p:nvSpPr>
          <p:cNvPr id="13" name="Content Placeholder 2">
            <a:extLst>
              <a:ext uri="{FF2B5EF4-FFF2-40B4-BE49-F238E27FC236}">
                <a16:creationId xmlns:a16="http://schemas.microsoft.com/office/drawing/2014/main" id="{2DD0C387-5E18-55D0-46E0-7011E5E8BB7D}"/>
              </a:ext>
            </a:extLst>
          </p:cNvPr>
          <p:cNvSpPr txBox="1">
            <a:spLocks/>
          </p:cNvSpPr>
          <p:nvPr/>
        </p:nvSpPr>
        <p:spPr>
          <a:xfrm>
            <a:off x="7935686" y="2262524"/>
            <a:ext cx="3054096" cy="3225582"/>
          </a:xfrm>
          <a:prstGeom prst="rect">
            <a:avLst/>
          </a:prstGeom>
          <a:solidFill>
            <a:schemeClr val="accent3"/>
          </a:solidFill>
        </p:spPr>
        <p:txBody>
          <a:bodyPr vert="horz" wrap="square" lIns="182880" tIns="18288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6000" kern="0" dirty="0">
                <a:solidFill>
                  <a:schemeClr val="bg1"/>
                </a:solidFill>
              </a:rPr>
              <a:t>3</a:t>
            </a:r>
          </a:p>
          <a:p>
            <a:pPr marL="0" indent="0">
              <a:spcBef>
                <a:spcPts val="0"/>
              </a:spcBef>
              <a:buNone/>
            </a:pPr>
            <a:endParaRPr lang="en-US" sz="3600" kern="0" dirty="0">
              <a:solidFill>
                <a:schemeClr val="bg1"/>
              </a:solidFill>
            </a:endParaRPr>
          </a:p>
          <a:p>
            <a:pPr marL="0" indent="0">
              <a:spcBef>
                <a:spcPts val="0"/>
              </a:spcBef>
              <a:buNone/>
            </a:pPr>
            <a:r>
              <a:rPr lang="en-US" sz="3600" kern="0" dirty="0">
                <a:solidFill>
                  <a:srgbClr val="7FD0DD"/>
                </a:solidFill>
              </a:rPr>
              <a:t>Lead proactively</a:t>
            </a:r>
            <a:r>
              <a:rPr lang="en-US" sz="3600" kern="0" dirty="0">
                <a:solidFill>
                  <a:schemeClr val="bg1"/>
                </a:solidFill>
              </a:rPr>
              <a:t> to shape culture</a:t>
            </a:r>
          </a:p>
        </p:txBody>
      </p:sp>
    </p:spTree>
    <p:extLst>
      <p:ext uri="{BB962C8B-B14F-4D97-AF65-F5344CB8AC3E}">
        <p14:creationId xmlns:p14="http://schemas.microsoft.com/office/powerpoint/2010/main" val="391840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BF68470-ECD5-43A4-E960-C3C2590D5DDA}"/>
              </a:ext>
            </a:extLst>
          </p:cNvPr>
          <p:cNvGraphicFramePr>
            <a:graphicFrameLocks noChangeAspect="1"/>
          </p:cNvGraphicFramePr>
          <p:nvPr>
            <p:custDataLst>
              <p:tags r:id="rId1"/>
            </p:custDataLst>
            <p:extLst>
              <p:ext uri="{D42A27DB-BD31-4B8C-83A1-F6EECF244321}">
                <p14:modId xmlns:p14="http://schemas.microsoft.com/office/powerpoint/2010/main" val="2649789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think-cell data - do not delete" hidden="1">
                        <a:extLst>
                          <a:ext uri="{FF2B5EF4-FFF2-40B4-BE49-F238E27FC236}">
                            <a16:creationId xmlns:a16="http://schemas.microsoft.com/office/drawing/2014/main" id="{CBF68470-ECD5-43A4-E960-C3C2590D5D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0EC1BB8-6A05-FFF8-12CF-BD390B89DDBD}"/>
              </a:ext>
            </a:extLst>
          </p:cNvPr>
          <p:cNvSpPr>
            <a:spLocks noGrp="1"/>
          </p:cNvSpPr>
          <p:nvPr>
            <p:ph type="ctrTitle"/>
          </p:nvPr>
        </p:nvSpPr>
        <p:spPr>
          <a:xfrm>
            <a:off x="768485" y="1131168"/>
            <a:ext cx="10651787" cy="1203469"/>
          </a:xfrm>
        </p:spPr>
        <p:txBody>
          <a:bodyPr vert="horz">
            <a:normAutofit fontScale="90000"/>
          </a:bodyPr>
          <a:lstStyle/>
          <a:p>
            <a:r>
              <a:rPr lang="en-US" dirty="0"/>
              <a:t>The Importance of Intentional Company Culture and Effective Leadership</a:t>
            </a:r>
          </a:p>
        </p:txBody>
      </p:sp>
      <p:sp>
        <p:nvSpPr>
          <p:cNvPr id="3" name="Subtitle 2">
            <a:extLst>
              <a:ext uri="{FF2B5EF4-FFF2-40B4-BE49-F238E27FC236}">
                <a16:creationId xmlns:a16="http://schemas.microsoft.com/office/drawing/2014/main" id="{7AFC812A-E1E8-8B69-5B00-1ADFB5BEF650}"/>
              </a:ext>
            </a:extLst>
          </p:cNvPr>
          <p:cNvSpPr>
            <a:spLocks noGrp="1"/>
          </p:cNvSpPr>
          <p:nvPr>
            <p:ph type="subTitle" idx="1"/>
          </p:nvPr>
        </p:nvSpPr>
        <p:spPr>
          <a:xfrm>
            <a:off x="1523999" y="2680767"/>
            <a:ext cx="9144000" cy="494620"/>
          </a:xfrm>
        </p:spPr>
        <p:txBody>
          <a:bodyPr/>
          <a:lstStyle/>
          <a:p>
            <a:r>
              <a:rPr lang="en-US" dirty="0"/>
              <a:t>Building a Strong Foundation for Organizational Success</a:t>
            </a:r>
          </a:p>
        </p:txBody>
      </p:sp>
      <p:sp>
        <p:nvSpPr>
          <p:cNvPr id="4" name="Content Placeholder 3">
            <a:extLst>
              <a:ext uri="{FF2B5EF4-FFF2-40B4-BE49-F238E27FC236}">
                <a16:creationId xmlns:a16="http://schemas.microsoft.com/office/drawing/2014/main" id="{695E55C9-A083-8961-A38B-8FDA165E5FAC}"/>
              </a:ext>
            </a:extLst>
          </p:cNvPr>
          <p:cNvSpPr>
            <a:spLocks noGrp="1"/>
          </p:cNvSpPr>
          <p:nvPr>
            <p:ph sz="quarter" idx="10"/>
          </p:nvPr>
        </p:nvSpPr>
        <p:spPr>
          <a:xfrm>
            <a:off x="1523999" y="3521517"/>
            <a:ext cx="9144000" cy="1371600"/>
          </a:xfrm>
        </p:spPr>
        <p:txBody>
          <a:bodyPr>
            <a:normAutofit lnSpcReduction="10000"/>
          </a:bodyPr>
          <a:lstStyle/>
          <a:p>
            <a:r>
              <a:rPr lang="en-US" dirty="0"/>
              <a:t>Anna Guichard</a:t>
            </a:r>
          </a:p>
          <a:p>
            <a:r>
              <a:rPr lang="en-US" dirty="0"/>
              <a:t>Managing Director North America Offshore</a:t>
            </a:r>
          </a:p>
          <a:p>
            <a:r>
              <a:rPr lang="en-US" dirty="0"/>
              <a:t>SLB</a:t>
            </a:r>
          </a:p>
        </p:txBody>
      </p:sp>
    </p:spTree>
    <p:extLst>
      <p:ext uri="{BB962C8B-B14F-4D97-AF65-F5344CB8AC3E}">
        <p14:creationId xmlns:p14="http://schemas.microsoft.com/office/powerpoint/2010/main" val="2158682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673983-009B-E812-E9F8-6201CAB88188}"/>
              </a:ext>
            </a:extLst>
          </p:cNvPr>
          <p:cNvGraphicFramePr>
            <a:graphicFrameLocks noChangeAspect="1"/>
          </p:cNvGraphicFramePr>
          <p:nvPr>
            <p:custDataLst>
              <p:tags r:id="rId1"/>
            </p:custDataLst>
            <p:extLst>
              <p:ext uri="{D42A27DB-BD31-4B8C-83A1-F6EECF244321}">
                <p14:modId xmlns:p14="http://schemas.microsoft.com/office/powerpoint/2010/main" val="1538036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think-cell data - do not delete" hidden="1">
                        <a:extLst>
                          <a:ext uri="{FF2B5EF4-FFF2-40B4-BE49-F238E27FC236}">
                            <a16:creationId xmlns:a16="http://schemas.microsoft.com/office/drawing/2014/main" id="{28673983-009B-E812-E9F8-6201CAB881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Picture 23" descr="A group of people walking on a walkway&#10;&#10;Description automatically generated">
            <a:extLst>
              <a:ext uri="{FF2B5EF4-FFF2-40B4-BE49-F238E27FC236}">
                <a16:creationId xmlns:a16="http://schemas.microsoft.com/office/drawing/2014/main" id="{B2574ACF-D310-E358-E0E6-ACBB55F8B992}"/>
              </a:ext>
            </a:extLst>
          </p:cNvPr>
          <p:cNvPicPr>
            <a:picLocks noChangeAspect="1"/>
          </p:cNvPicPr>
          <p:nvPr/>
        </p:nvPicPr>
        <p:blipFill rotWithShape="1">
          <a:blip r:embed="rId6"/>
          <a:srcRect t="43876" r="-26" b="23077"/>
          <a:stretch/>
        </p:blipFill>
        <p:spPr>
          <a:xfrm>
            <a:off x="-86407" y="3647870"/>
            <a:ext cx="12278408" cy="3210129"/>
          </a:xfrm>
          <a:prstGeom prst="rect">
            <a:avLst/>
          </a:prstGeom>
        </p:spPr>
      </p:pic>
      <p:sp>
        <p:nvSpPr>
          <p:cNvPr id="2" name="Title 1">
            <a:extLst>
              <a:ext uri="{FF2B5EF4-FFF2-40B4-BE49-F238E27FC236}">
                <a16:creationId xmlns:a16="http://schemas.microsoft.com/office/drawing/2014/main" id="{52F74A3E-3503-1F49-CADA-E75BD0C9509A}"/>
              </a:ext>
            </a:extLst>
          </p:cNvPr>
          <p:cNvSpPr>
            <a:spLocks noGrp="1"/>
          </p:cNvSpPr>
          <p:nvPr>
            <p:ph type="title"/>
          </p:nvPr>
        </p:nvSpPr>
        <p:spPr>
          <a:xfrm>
            <a:off x="838200" y="817123"/>
            <a:ext cx="10515600" cy="1102165"/>
          </a:xfrm>
        </p:spPr>
        <p:txBody>
          <a:bodyPr vert="horz">
            <a:normAutofit/>
          </a:bodyPr>
          <a:lstStyle/>
          <a:p>
            <a:r>
              <a:rPr lang="en-US" dirty="0"/>
              <a:t>What is Culture?</a:t>
            </a:r>
          </a:p>
        </p:txBody>
      </p:sp>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838200" y="1856128"/>
            <a:ext cx="2255196" cy="1616644"/>
          </a:xfrm>
        </p:spPr>
        <p:txBody>
          <a:bodyPr wrap="square">
            <a:noAutofit/>
          </a:bodyPr>
          <a:lstStyle/>
          <a:p>
            <a:pPr marL="0" indent="0">
              <a:spcBef>
                <a:spcPts val="0"/>
              </a:spcBef>
              <a:buNone/>
            </a:pPr>
            <a:r>
              <a:rPr lang="en-US" sz="3200" kern="0" dirty="0"/>
              <a:t>The </a:t>
            </a:r>
          </a:p>
          <a:p>
            <a:pPr marL="0" indent="0">
              <a:spcBef>
                <a:spcPts val="0"/>
              </a:spcBef>
              <a:buNone/>
            </a:pPr>
            <a:r>
              <a:rPr lang="en-US" sz="3200" kern="0" dirty="0"/>
              <a:t>Patterns of Behavior</a:t>
            </a:r>
          </a:p>
        </p:txBody>
      </p:sp>
      <p:sp>
        <p:nvSpPr>
          <p:cNvPr id="11" name="Content Placeholder 2">
            <a:extLst>
              <a:ext uri="{FF2B5EF4-FFF2-40B4-BE49-F238E27FC236}">
                <a16:creationId xmlns:a16="http://schemas.microsoft.com/office/drawing/2014/main" id="{AF5FB41E-D0A6-93C9-F09C-86A553306A8A}"/>
              </a:ext>
            </a:extLst>
          </p:cNvPr>
          <p:cNvSpPr txBox="1">
            <a:spLocks/>
          </p:cNvSpPr>
          <p:nvPr/>
        </p:nvSpPr>
        <p:spPr>
          <a:xfrm>
            <a:off x="3963374" y="1856128"/>
            <a:ext cx="2560320" cy="1616644"/>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kern="0" dirty="0"/>
              <a:t>encouraged, discouraged or tolerated</a:t>
            </a:r>
          </a:p>
        </p:txBody>
      </p:sp>
      <p:sp>
        <p:nvSpPr>
          <p:cNvPr id="12" name="Content Placeholder 2">
            <a:extLst>
              <a:ext uri="{FF2B5EF4-FFF2-40B4-BE49-F238E27FC236}">
                <a16:creationId xmlns:a16="http://schemas.microsoft.com/office/drawing/2014/main" id="{89E4F162-A1F5-FB26-26D0-ED6302A57925}"/>
              </a:ext>
            </a:extLst>
          </p:cNvPr>
          <p:cNvSpPr txBox="1">
            <a:spLocks/>
          </p:cNvSpPr>
          <p:nvPr/>
        </p:nvSpPr>
        <p:spPr>
          <a:xfrm>
            <a:off x="7393672" y="1856128"/>
            <a:ext cx="1999032" cy="1616644"/>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kern="0" dirty="0"/>
              <a:t>by people and systems</a:t>
            </a:r>
          </a:p>
        </p:txBody>
      </p:sp>
      <p:sp>
        <p:nvSpPr>
          <p:cNvPr id="13" name="Content Placeholder 2">
            <a:extLst>
              <a:ext uri="{FF2B5EF4-FFF2-40B4-BE49-F238E27FC236}">
                <a16:creationId xmlns:a16="http://schemas.microsoft.com/office/drawing/2014/main" id="{906A7702-68DD-CEF5-7605-B06641903EB6}"/>
              </a:ext>
            </a:extLst>
          </p:cNvPr>
          <p:cNvSpPr txBox="1">
            <a:spLocks/>
          </p:cNvSpPr>
          <p:nvPr/>
        </p:nvSpPr>
        <p:spPr>
          <a:xfrm>
            <a:off x="10262680" y="2183732"/>
            <a:ext cx="2166351" cy="1289039"/>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kern="0" dirty="0"/>
              <a:t>Over</a:t>
            </a:r>
          </a:p>
          <a:p>
            <a:pPr marL="0" indent="0">
              <a:spcBef>
                <a:spcPts val="0"/>
              </a:spcBef>
              <a:buFont typeface="Arial" panose="020B0604020202020204" pitchFamily="34" charset="0"/>
              <a:buNone/>
            </a:pPr>
            <a:r>
              <a:rPr lang="en-US" sz="3200" kern="0" dirty="0"/>
              <a:t>time</a:t>
            </a:r>
          </a:p>
        </p:txBody>
      </p:sp>
      <p:pic>
        <p:nvPicPr>
          <p:cNvPr id="14" name="Graphic 13">
            <a:extLst>
              <a:ext uri="{FF2B5EF4-FFF2-40B4-BE49-F238E27FC236}">
                <a16:creationId xmlns:a16="http://schemas.microsoft.com/office/drawing/2014/main" id="{882ADDB7-D8DE-A2C8-730F-4313618F6A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3047668" y="2183733"/>
            <a:ext cx="961434" cy="961434"/>
          </a:xfrm>
          <a:prstGeom prst="rect">
            <a:avLst/>
          </a:prstGeom>
        </p:spPr>
      </p:pic>
      <p:pic>
        <p:nvPicPr>
          <p:cNvPr id="15" name="Graphic 14">
            <a:extLst>
              <a:ext uri="{FF2B5EF4-FFF2-40B4-BE49-F238E27FC236}">
                <a16:creationId xmlns:a16="http://schemas.microsoft.com/office/drawing/2014/main" id="{1D0A0A37-080C-48D4-C3F3-5C90772C00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6477966" y="2183733"/>
            <a:ext cx="961434" cy="961434"/>
          </a:xfrm>
          <a:prstGeom prst="rect">
            <a:avLst/>
          </a:prstGeom>
        </p:spPr>
      </p:pic>
      <p:pic>
        <p:nvPicPr>
          <p:cNvPr id="16" name="Graphic 15">
            <a:extLst>
              <a:ext uri="{FF2B5EF4-FFF2-40B4-BE49-F238E27FC236}">
                <a16:creationId xmlns:a16="http://schemas.microsoft.com/office/drawing/2014/main" id="{83C06D8B-B4A9-4A16-AA36-BDA42CC3F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9346976" y="2183733"/>
            <a:ext cx="961434" cy="961434"/>
          </a:xfrm>
          <a:prstGeom prst="rect">
            <a:avLst/>
          </a:prstGeom>
        </p:spPr>
      </p:pic>
    </p:spTree>
    <p:extLst>
      <p:ext uri="{BB962C8B-B14F-4D97-AF65-F5344CB8AC3E}">
        <p14:creationId xmlns:p14="http://schemas.microsoft.com/office/powerpoint/2010/main" val="134663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6832BC2-3D03-4D28-DACB-E46EDAC8E13D}"/>
              </a:ext>
            </a:extLst>
          </p:cNvPr>
          <p:cNvGraphicFramePr>
            <a:graphicFrameLocks noChangeAspect="1"/>
          </p:cNvGraphicFramePr>
          <p:nvPr>
            <p:custDataLst>
              <p:tags r:id="rId1"/>
            </p:custDataLst>
            <p:extLst>
              <p:ext uri="{D42A27DB-BD31-4B8C-83A1-F6EECF244321}">
                <p14:modId xmlns:p14="http://schemas.microsoft.com/office/powerpoint/2010/main" val="4205522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4" name="think-cell data - do not delete" hidden="1">
                        <a:extLst>
                          <a:ext uri="{FF2B5EF4-FFF2-40B4-BE49-F238E27FC236}">
                            <a16:creationId xmlns:a16="http://schemas.microsoft.com/office/drawing/2014/main" id="{36832BC2-3D03-4D28-DACB-E46EDAC8E1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0C6E262-1C88-52D2-90DD-2339A37F7ED0}"/>
              </a:ext>
            </a:extLst>
          </p:cNvPr>
          <p:cNvSpPr>
            <a:spLocks noGrp="1"/>
          </p:cNvSpPr>
          <p:nvPr>
            <p:ph type="title"/>
          </p:nvPr>
        </p:nvSpPr>
        <p:spPr/>
        <p:txBody>
          <a:bodyPr vert="horz">
            <a:normAutofit fontScale="90000"/>
          </a:bodyPr>
          <a:lstStyle/>
          <a:p>
            <a:r>
              <a:rPr lang="en-US" dirty="0"/>
              <a:t>Example: Boston is like your business</a:t>
            </a:r>
            <a:br>
              <a:rPr lang="en-US" dirty="0"/>
            </a:br>
            <a:r>
              <a:rPr lang="en-US" sz="4000" b="0" dirty="0">
                <a:latin typeface="+mn-lt"/>
              </a:rPr>
              <a:t>it has a culture that it and its people are known for</a:t>
            </a:r>
            <a:endParaRPr lang="en-US" b="0" dirty="0">
              <a:latin typeface="+mn-lt"/>
            </a:endParaRPr>
          </a:p>
        </p:txBody>
      </p:sp>
      <p:pic>
        <p:nvPicPr>
          <p:cNvPr id="9" name="Picture 8">
            <a:extLst>
              <a:ext uri="{FF2B5EF4-FFF2-40B4-BE49-F238E27FC236}">
                <a16:creationId xmlns:a16="http://schemas.microsoft.com/office/drawing/2014/main" id="{C72420F6-742B-863B-2F0C-1E0E68D11DA6}"/>
              </a:ext>
            </a:extLst>
          </p:cNvPr>
          <p:cNvPicPr preferRelativeResize="0">
            <a:picLocks/>
          </p:cNvPicPr>
          <p:nvPr/>
        </p:nvPicPr>
        <p:blipFill rotWithShape="1">
          <a:blip r:embed="rId6"/>
          <a:srcRect l="9929" r="7032" b="7552"/>
          <a:stretch/>
        </p:blipFill>
        <p:spPr>
          <a:xfrm>
            <a:off x="914238" y="2293994"/>
            <a:ext cx="1828800" cy="1828800"/>
          </a:xfrm>
          <a:prstGeom prst="rect">
            <a:avLst/>
          </a:prstGeom>
        </p:spPr>
      </p:pic>
      <p:sp>
        <p:nvSpPr>
          <p:cNvPr id="10" name="Content Placeholder 2">
            <a:extLst>
              <a:ext uri="{FF2B5EF4-FFF2-40B4-BE49-F238E27FC236}">
                <a16:creationId xmlns:a16="http://schemas.microsoft.com/office/drawing/2014/main" id="{75D1E98B-4458-AC1D-955B-AF85FFD392C4}"/>
              </a:ext>
            </a:extLst>
          </p:cNvPr>
          <p:cNvSpPr>
            <a:spLocks noGrp="1"/>
          </p:cNvSpPr>
          <p:nvPr>
            <p:ph idx="1"/>
          </p:nvPr>
        </p:nvSpPr>
        <p:spPr>
          <a:xfrm>
            <a:off x="914238" y="4171508"/>
            <a:ext cx="1828800" cy="1616644"/>
          </a:xfrm>
        </p:spPr>
        <p:txBody>
          <a:bodyPr wrap="square">
            <a:noAutofit/>
          </a:bodyPr>
          <a:lstStyle/>
          <a:p>
            <a:pPr marL="0" indent="0">
              <a:spcBef>
                <a:spcPts val="0"/>
              </a:spcBef>
              <a:buNone/>
            </a:pPr>
            <a:r>
              <a:rPr lang="en-US" sz="2000" b="1" kern="0" dirty="0">
                <a:solidFill>
                  <a:schemeClr val="accent1"/>
                </a:solidFill>
                <a:latin typeface="+mj-lt"/>
              </a:rPr>
              <a:t>Rich </a:t>
            </a:r>
          </a:p>
          <a:p>
            <a:pPr marL="0" indent="0">
              <a:spcBef>
                <a:spcPts val="0"/>
              </a:spcBef>
              <a:buNone/>
            </a:pPr>
            <a:r>
              <a:rPr lang="en-US" sz="2000" b="1" kern="0" dirty="0">
                <a:solidFill>
                  <a:schemeClr val="accent1"/>
                </a:solidFill>
                <a:latin typeface="+mj-lt"/>
              </a:rPr>
              <a:t>History</a:t>
            </a:r>
          </a:p>
          <a:p>
            <a:pPr marL="0" indent="0">
              <a:spcBef>
                <a:spcPts val="0"/>
              </a:spcBef>
              <a:buNone/>
            </a:pPr>
            <a:endParaRPr lang="en-US" sz="1400" kern="0" dirty="0"/>
          </a:p>
          <a:p>
            <a:pPr marL="0" indent="0">
              <a:spcBef>
                <a:spcPts val="0"/>
              </a:spcBef>
              <a:buNone/>
            </a:pPr>
            <a:r>
              <a:rPr lang="en-US" sz="2000" kern="0" dirty="0"/>
              <a:t>Creating</a:t>
            </a:r>
          </a:p>
          <a:p>
            <a:pPr marL="0" indent="0">
              <a:spcBef>
                <a:spcPts val="0"/>
              </a:spcBef>
              <a:buNone/>
            </a:pPr>
            <a:r>
              <a:rPr lang="en-US" sz="2000" kern="0" dirty="0"/>
              <a:t>Pride and legacy</a:t>
            </a:r>
          </a:p>
        </p:txBody>
      </p:sp>
      <p:sp>
        <p:nvSpPr>
          <p:cNvPr id="11" name="Content Placeholder 2">
            <a:extLst>
              <a:ext uri="{FF2B5EF4-FFF2-40B4-BE49-F238E27FC236}">
                <a16:creationId xmlns:a16="http://schemas.microsoft.com/office/drawing/2014/main" id="{E5DF53C3-4628-5101-E32C-17D3D0758542}"/>
              </a:ext>
            </a:extLst>
          </p:cNvPr>
          <p:cNvSpPr txBox="1">
            <a:spLocks/>
          </p:cNvSpPr>
          <p:nvPr/>
        </p:nvSpPr>
        <p:spPr>
          <a:xfrm>
            <a:off x="3064942" y="4171508"/>
            <a:ext cx="1828800" cy="1616644"/>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kern="0" dirty="0">
                <a:solidFill>
                  <a:schemeClr val="accent1"/>
                </a:solidFill>
                <a:latin typeface="+mj-lt"/>
              </a:rPr>
              <a:t>Educational Institutions</a:t>
            </a:r>
          </a:p>
          <a:p>
            <a:pPr marL="0" indent="0">
              <a:spcBef>
                <a:spcPts val="0"/>
              </a:spcBef>
              <a:buFont typeface="Arial" panose="020B0604020202020204" pitchFamily="34" charset="0"/>
              <a:buNone/>
            </a:pPr>
            <a:endParaRPr lang="en-US" sz="1400" kern="0" dirty="0"/>
          </a:p>
          <a:p>
            <a:pPr marL="0" indent="0">
              <a:spcBef>
                <a:spcPts val="0"/>
              </a:spcBef>
              <a:buFont typeface="Arial" panose="020B0604020202020204" pitchFamily="34" charset="0"/>
              <a:buNone/>
            </a:pPr>
            <a:r>
              <a:rPr lang="en-US" sz="2000" kern="0" dirty="0"/>
              <a:t>Focus on</a:t>
            </a:r>
          </a:p>
          <a:p>
            <a:pPr marL="0" indent="0">
              <a:spcBef>
                <a:spcPts val="0"/>
              </a:spcBef>
              <a:buFont typeface="Arial" panose="020B0604020202020204" pitchFamily="34" charset="0"/>
              <a:buNone/>
            </a:pPr>
            <a:r>
              <a:rPr lang="en-US" sz="2000" kern="0" dirty="0"/>
              <a:t>Learning and advancement</a:t>
            </a:r>
          </a:p>
        </p:txBody>
      </p:sp>
      <p:sp>
        <p:nvSpPr>
          <p:cNvPr id="12" name="Content Placeholder 2">
            <a:extLst>
              <a:ext uri="{FF2B5EF4-FFF2-40B4-BE49-F238E27FC236}">
                <a16:creationId xmlns:a16="http://schemas.microsoft.com/office/drawing/2014/main" id="{FE7EF694-DEEB-B496-1530-D04A813F46AA}"/>
              </a:ext>
            </a:extLst>
          </p:cNvPr>
          <p:cNvSpPr txBox="1">
            <a:spLocks/>
          </p:cNvSpPr>
          <p:nvPr/>
        </p:nvSpPr>
        <p:spPr>
          <a:xfrm>
            <a:off x="5215646" y="4171508"/>
            <a:ext cx="1828800" cy="1616644"/>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kern="0" dirty="0">
                <a:solidFill>
                  <a:schemeClr val="accent1"/>
                </a:solidFill>
                <a:latin typeface="+mj-lt"/>
              </a:rPr>
              <a:t>Innovation</a:t>
            </a:r>
          </a:p>
          <a:p>
            <a:pPr marL="0" indent="0">
              <a:spcBef>
                <a:spcPts val="0"/>
              </a:spcBef>
              <a:buNone/>
            </a:pPr>
            <a:r>
              <a:rPr lang="en-US" sz="2000" b="1" kern="0" dirty="0">
                <a:solidFill>
                  <a:schemeClr val="accent1"/>
                </a:solidFill>
                <a:latin typeface="+mj-lt"/>
              </a:rPr>
              <a:t>Center</a:t>
            </a:r>
          </a:p>
          <a:p>
            <a:pPr marL="0" indent="0">
              <a:spcBef>
                <a:spcPts val="0"/>
              </a:spcBef>
              <a:buFont typeface="Arial" panose="020B0604020202020204" pitchFamily="34" charset="0"/>
              <a:buNone/>
            </a:pPr>
            <a:endParaRPr lang="en-US" sz="1400" kern="0" dirty="0"/>
          </a:p>
          <a:p>
            <a:pPr marL="0" indent="0">
              <a:spcBef>
                <a:spcPts val="0"/>
              </a:spcBef>
              <a:buFont typeface="Arial" panose="020B0604020202020204" pitchFamily="34" charset="0"/>
              <a:buNone/>
            </a:pPr>
            <a:r>
              <a:rPr lang="en-US" sz="2000" kern="0" dirty="0"/>
              <a:t>Forward thinking and adoptability</a:t>
            </a:r>
          </a:p>
        </p:txBody>
      </p:sp>
      <p:sp>
        <p:nvSpPr>
          <p:cNvPr id="13" name="Content Placeholder 2">
            <a:extLst>
              <a:ext uri="{FF2B5EF4-FFF2-40B4-BE49-F238E27FC236}">
                <a16:creationId xmlns:a16="http://schemas.microsoft.com/office/drawing/2014/main" id="{59F5D24A-D7E5-F25C-7B14-2F8F2BA26DF2}"/>
              </a:ext>
            </a:extLst>
          </p:cNvPr>
          <p:cNvSpPr txBox="1">
            <a:spLocks/>
          </p:cNvSpPr>
          <p:nvPr/>
        </p:nvSpPr>
        <p:spPr>
          <a:xfrm>
            <a:off x="9517055" y="4171508"/>
            <a:ext cx="2181302" cy="1289039"/>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kern="0" dirty="0">
                <a:solidFill>
                  <a:schemeClr val="accent1"/>
                </a:solidFill>
                <a:latin typeface="+mj-lt"/>
              </a:rPr>
              <a:t>Sports</a:t>
            </a:r>
          </a:p>
          <a:p>
            <a:pPr marL="0" indent="0">
              <a:spcBef>
                <a:spcPts val="0"/>
              </a:spcBef>
              <a:buNone/>
            </a:pPr>
            <a:r>
              <a:rPr lang="en-US" sz="2000" b="1" kern="0" dirty="0">
                <a:solidFill>
                  <a:schemeClr val="accent1"/>
                </a:solidFill>
                <a:latin typeface="+mj-lt"/>
              </a:rPr>
              <a:t>Teams</a:t>
            </a:r>
          </a:p>
          <a:p>
            <a:pPr marL="0" indent="0">
              <a:spcBef>
                <a:spcPts val="0"/>
              </a:spcBef>
              <a:buFont typeface="Arial" panose="020B0604020202020204" pitchFamily="34" charset="0"/>
              <a:buNone/>
            </a:pPr>
            <a:endParaRPr lang="en-US" sz="2000" kern="0" dirty="0"/>
          </a:p>
          <a:p>
            <a:pPr marL="0" indent="0">
              <a:spcBef>
                <a:spcPts val="0"/>
              </a:spcBef>
              <a:buFont typeface="Arial" panose="020B0604020202020204" pitchFamily="34" charset="0"/>
              <a:buNone/>
            </a:pPr>
            <a:r>
              <a:rPr lang="en-US" sz="2000" kern="0" dirty="0"/>
              <a:t>Passion for teamwork and shared success</a:t>
            </a:r>
          </a:p>
        </p:txBody>
      </p:sp>
      <p:pic>
        <p:nvPicPr>
          <p:cNvPr id="15" name="Picture 14">
            <a:extLst>
              <a:ext uri="{FF2B5EF4-FFF2-40B4-BE49-F238E27FC236}">
                <a16:creationId xmlns:a16="http://schemas.microsoft.com/office/drawing/2014/main" id="{F958880F-32BF-5C3A-BBF2-28C5E8766266}"/>
              </a:ext>
            </a:extLst>
          </p:cNvPr>
          <p:cNvPicPr preferRelativeResize="0">
            <a:picLocks/>
          </p:cNvPicPr>
          <p:nvPr/>
        </p:nvPicPr>
        <p:blipFill>
          <a:blip r:embed="rId7"/>
          <a:stretch>
            <a:fillRect/>
          </a:stretch>
        </p:blipFill>
        <p:spPr>
          <a:xfrm>
            <a:off x="3064942" y="2293994"/>
            <a:ext cx="1828800" cy="1828800"/>
          </a:xfrm>
          <a:prstGeom prst="rect">
            <a:avLst/>
          </a:prstGeom>
        </p:spPr>
      </p:pic>
      <p:pic>
        <p:nvPicPr>
          <p:cNvPr id="17" name="Picture 16">
            <a:extLst>
              <a:ext uri="{FF2B5EF4-FFF2-40B4-BE49-F238E27FC236}">
                <a16:creationId xmlns:a16="http://schemas.microsoft.com/office/drawing/2014/main" id="{CC360CE7-6127-C84D-74CE-E71A6244E5CE}"/>
              </a:ext>
            </a:extLst>
          </p:cNvPr>
          <p:cNvPicPr preferRelativeResize="0">
            <a:picLocks/>
          </p:cNvPicPr>
          <p:nvPr/>
        </p:nvPicPr>
        <p:blipFill>
          <a:blip r:embed="rId8"/>
          <a:stretch>
            <a:fillRect/>
          </a:stretch>
        </p:blipFill>
        <p:spPr>
          <a:xfrm>
            <a:off x="5215646" y="2293994"/>
            <a:ext cx="1828800" cy="1828800"/>
          </a:xfrm>
          <a:prstGeom prst="rect">
            <a:avLst/>
          </a:prstGeom>
        </p:spPr>
      </p:pic>
      <p:pic>
        <p:nvPicPr>
          <p:cNvPr id="52" name="Picture 51">
            <a:extLst>
              <a:ext uri="{FF2B5EF4-FFF2-40B4-BE49-F238E27FC236}">
                <a16:creationId xmlns:a16="http://schemas.microsoft.com/office/drawing/2014/main" id="{C2D52244-4D9A-9760-10A3-DDCB8636E657}"/>
              </a:ext>
            </a:extLst>
          </p:cNvPr>
          <p:cNvPicPr preferRelativeResize="0">
            <a:picLocks/>
          </p:cNvPicPr>
          <p:nvPr/>
        </p:nvPicPr>
        <p:blipFill>
          <a:blip r:embed="rId9"/>
          <a:stretch>
            <a:fillRect/>
          </a:stretch>
        </p:blipFill>
        <p:spPr>
          <a:xfrm>
            <a:off x="7366350" y="2293994"/>
            <a:ext cx="1828800" cy="1828800"/>
          </a:xfrm>
          <a:prstGeom prst="rect">
            <a:avLst/>
          </a:prstGeom>
        </p:spPr>
      </p:pic>
      <p:pic>
        <p:nvPicPr>
          <p:cNvPr id="56" name="Picture 55">
            <a:extLst>
              <a:ext uri="{FF2B5EF4-FFF2-40B4-BE49-F238E27FC236}">
                <a16:creationId xmlns:a16="http://schemas.microsoft.com/office/drawing/2014/main" id="{E6254F98-B358-663C-62C4-5AB215046C21}"/>
              </a:ext>
            </a:extLst>
          </p:cNvPr>
          <p:cNvPicPr preferRelativeResize="0">
            <a:picLocks/>
          </p:cNvPicPr>
          <p:nvPr/>
        </p:nvPicPr>
        <p:blipFill>
          <a:blip r:embed="rId10"/>
          <a:stretch>
            <a:fillRect/>
          </a:stretch>
        </p:blipFill>
        <p:spPr>
          <a:xfrm>
            <a:off x="9517055" y="2293994"/>
            <a:ext cx="1828800" cy="1828800"/>
          </a:xfrm>
          <a:prstGeom prst="rect">
            <a:avLst/>
          </a:prstGeom>
        </p:spPr>
      </p:pic>
      <p:sp>
        <p:nvSpPr>
          <p:cNvPr id="57" name="Content Placeholder 2">
            <a:extLst>
              <a:ext uri="{FF2B5EF4-FFF2-40B4-BE49-F238E27FC236}">
                <a16:creationId xmlns:a16="http://schemas.microsoft.com/office/drawing/2014/main" id="{9E984C82-E278-C2B2-4C26-B558A00A696D}"/>
              </a:ext>
            </a:extLst>
          </p:cNvPr>
          <p:cNvSpPr txBox="1">
            <a:spLocks/>
          </p:cNvSpPr>
          <p:nvPr/>
        </p:nvSpPr>
        <p:spPr>
          <a:xfrm>
            <a:off x="7366350" y="4171508"/>
            <a:ext cx="1828800" cy="1616644"/>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kern="0" dirty="0">
                <a:solidFill>
                  <a:schemeClr val="accent1"/>
                </a:solidFill>
                <a:latin typeface="+mj-lt"/>
              </a:rPr>
              <a:t>Community and Diversity </a:t>
            </a:r>
          </a:p>
          <a:p>
            <a:pPr marL="0" indent="0">
              <a:spcBef>
                <a:spcPts val="0"/>
              </a:spcBef>
              <a:buFont typeface="Arial" panose="020B0604020202020204" pitchFamily="34" charset="0"/>
              <a:buNone/>
            </a:pPr>
            <a:endParaRPr lang="en-US" sz="1400" kern="0" dirty="0"/>
          </a:p>
          <a:p>
            <a:pPr marL="0" indent="0">
              <a:spcBef>
                <a:spcPts val="0"/>
              </a:spcBef>
              <a:buFont typeface="Arial" panose="020B0604020202020204" pitchFamily="34" charset="0"/>
              <a:buNone/>
            </a:pPr>
            <a:r>
              <a:rPr lang="en-US" sz="2000" kern="0" dirty="0"/>
              <a:t>Embracing Inclusive collaboration</a:t>
            </a:r>
          </a:p>
        </p:txBody>
      </p:sp>
    </p:spTree>
    <p:extLst>
      <p:ext uri="{BB962C8B-B14F-4D97-AF65-F5344CB8AC3E}">
        <p14:creationId xmlns:p14="http://schemas.microsoft.com/office/powerpoint/2010/main" val="6155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146AD82-5182-13E6-89D9-F896ECEE86C8}"/>
              </a:ext>
            </a:extLst>
          </p:cNvPr>
          <p:cNvGraphicFramePr>
            <a:graphicFrameLocks noChangeAspect="1"/>
          </p:cNvGraphicFramePr>
          <p:nvPr>
            <p:custDataLst>
              <p:tags r:id="rId1"/>
            </p:custDataLst>
            <p:extLst>
              <p:ext uri="{D42A27DB-BD31-4B8C-83A1-F6EECF244321}">
                <p14:modId xmlns:p14="http://schemas.microsoft.com/office/powerpoint/2010/main" val="337562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think-cell data - do not delete" hidden="1">
                        <a:extLst>
                          <a:ext uri="{FF2B5EF4-FFF2-40B4-BE49-F238E27FC236}">
                            <a16:creationId xmlns:a16="http://schemas.microsoft.com/office/drawing/2014/main" id="{F146AD82-5182-13E6-89D9-F896ECEE86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077F46-2CCA-A542-8C7E-950A973B3738}"/>
              </a:ext>
            </a:extLst>
          </p:cNvPr>
          <p:cNvSpPr>
            <a:spLocks noGrp="1"/>
          </p:cNvSpPr>
          <p:nvPr>
            <p:ph type="title"/>
          </p:nvPr>
        </p:nvSpPr>
        <p:spPr/>
        <p:txBody>
          <a:bodyPr vert="horz"/>
          <a:lstStyle/>
          <a:p>
            <a:r>
              <a:rPr lang="en-US" dirty="0"/>
              <a:t>Why Invest in Company Culture?</a:t>
            </a:r>
          </a:p>
        </p:txBody>
      </p:sp>
      <p:sp>
        <p:nvSpPr>
          <p:cNvPr id="16" name="Content Placeholder 2">
            <a:extLst>
              <a:ext uri="{FF2B5EF4-FFF2-40B4-BE49-F238E27FC236}">
                <a16:creationId xmlns:a16="http://schemas.microsoft.com/office/drawing/2014/main" id="{1A6DFF54-9BEA-D01F-7237-7A6F45344982}"/>
              </a:ext>
            </a:extLst>
          </p:cNvPr>
          <p:cNvSpPr>
            <a:spLocks noGrp="1"/>
          </p:cNvSpPr>
          <p:nvPr>
            <p:ph idx="1"/>
          </p:nvPr>
        </p:nvSpPr>
        <p:spPr>
          <a:xfrm>
            <a:off x="0" y="2099239"/>
            <a:ext cx="3054096" cy="2915550"/>
          </a:xfrm>
          <a:solidFill>
            <a:schemeClr val="accent3"/>
          </a:solidFill>
        </p:spPr>
        <p:txBody>
          <a:bodyPr wrap="square" lIns="182880" tIns="182880">
            <a:noAutofit/>
          </a:bodyPr>
          <a:lstStyle/>
          <a:p>
            <a:pPr marL="0" indent="0">
              <a:spcBef>
                <a:spcPts val="0"/>
              </a:spcBef>
              <a:buNone/>
            </a:pPr>
            <a:r>
              <a:rPr lang="en-US" sz="3600" kern="0" dirty="0">
                <a:solidFill>
                  <a:schemeClr val="bg1"/>
                </a:solidFill>
              </a:rPr>
              <a:t>Engagement</a:t>
            </a:r>
          </a:p>
          <a:p>
            <a:pPr marL="0" indent="0">
              <a:spcBef>
                <a:spcPts val="0"/>
              </a:spcBef>
              <a:buNone/>
            </a:pPr>
            <a:endParaRPr lang="en-US" sz="2000" kern="0" dirty="0">
              <a:solidFill>
                <a:schemeClr val="bg1"/>
              </a:solidFill>
            </a:endParaRPr>
          </a:p>
          <a:p>
            <a:pPr marL="0" indent="0">
              <a:spcBef>
                <a:spcPts val="0"/>
              </a:spcBef>
              <a:buNone/>
            </a:pPr>
            <a:r>
              <a:rPr lang="en-US" sz="7200" kern="0" dirty="0">
                <a:solidFill>
                  <a:schemeClr val="bg1"/>
                </a:solidFill>
              </a:rPr>
              <a:t>  70</a:t>
            </a:r>
            <a:r>
              <a:rPr lang="en-US" sz="3600" kern="0" dirty="0">
                <a:solidFill>
                  <a:schemeClr val="bg1"/>
                </a:solidFill>
              </a:rPr>
              <a:t>%</a:t>
            </a:r>
          </a:p>
          <a:p>
            <a:pPr marL="0" indent="0">
              <a:spcBef>
                <a:spcPts val="0"/>
              </a:spcBef>
              <a:buNone/>
            </a:pPr>
            <a:r>
              <a:rPr lang="en-US" kern="0" dirty="0">
                <a:solidFill>
                  <a:schemeClr val="bg1"/>
                </a:solidFill>
              </a:rPr>
              <a:t>Engagement strong cultures</a:t>
            </a:r>
          </a:p>
        </p:txBody>
      </p:sp>
      <p:sp>
        <p:nvSpPr>
          <p:cNvPr id="17" name="Content Placeholder 2">
            <a:extLst>
              <a:ext uri="{FF2B5EF4-FFF2-40B4-BE49-F238E27FC236}">
                <a16:creationId xmlns:a16="http://schemas.microsoft.com/office/drawing/2014/main" id="{CB7FE291-3802-1CAE-8F99-6B0C232D99F3}"/>
              </a:ext>
            </a:extLst>
          </p:cNvPr>
          <p:cNvSpPr txBox="1">
            <a:spLocks/>
          </p:cNvSpPr>
          <p:nvPr/>
        </p:nvSpPr>
        <p:spPr>
          <a:xfrm>
            <a:off x="3050388" y="2099239"/>
            <a:ext cx="3054096" cy="2915550"/>
          </a:xfrm>
          <a:prstGeom prst="rect">
            <a:avLst/>
          </a:prstGeom>
          <a:solidFill>
            <a:schemeClr val="accent1"/>
          </a:solidFill>
        </p:spPr>
        <p:txBody>
          <a:bodyPr vert="horz" wrap="square" lIns="182880" tIns="18288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kern="0" dirty="0">
                <a:solidFill>
                  <a:schemeClr val="bg1"/>
                </a:solidFill>
              </a:rPr>
              <a:t>Performance</a:t>
            </a:r>
          </a:p>
          <a:p>
            <a:pPr marL="0" indent="0">
              <a:spcBef>
                <a:spcPts val="0"/>
              </a:spcBef>
              <a:buFont typeface="Arial" panose="020B0604020202020204" pitchFamily="34" charset="0"/>
              <a:buNone/>
            </a:pPr>
            <a:endParaRPr lang="en-US" sz="2000" kern="0" dirty="0">
              <a:solidFill>
                <a:schemeClr val="bg1"/>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7200" b="0" i="0" u="none" strike="noStrike" kern="0" cap="none" spc="0" normalizeH="0" baseline="0" noProof="0" dirty="0">
                <a:ln>
                  <a:noFill/>
                </a:ln>
                <a:solidFill>
                  <a:prstClr val="white"/>
                </a:solidFill>
                <a:effectLst/>
                <a:uLnTx/>
                <a:uFillTx/>
                <a:latin typeface="Arial" panose="020B0604020202020204"/>
                <a:ea typeface="+mn-ea"/>
                <a:cs typeface="+mn-cs"/>
              </a:rPr>
              <a:t>  20</a:t>
            </a:r>
            <a:r>
              <a:rPr kumimoji="0" lang="en-US" sz="3600" b="0" i="0" u="none" strike="noStrike" kern="0" cap="none" spc="0" normalizeH="0" baseline="0" noProof="0" dirty="0">
                <a:ln>
                  <a:noFill/>
                </a:ln>
                <a:solidFill>
                  <a:prstClr val="white"/>
                </a:solidFill>
                <a:effectLst/>
                <a:uLnTx/>
                <a:uFillTx/>
                <a:latin typeface="Arial" panose="020B0604020202020204"/>
                <a:ea typeface="+mn-ea"/>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prstClr val="white"/>
                </a:solidFill>
                <a:effectLst/>
                <a:uLnTx/>
                <a:uFillTx/>
                <a:latin typeface="Arial" panose="020B0604020202020204"/>
                <a:ea typeface="+mn-ea"/>
                <a:cs typeface="+mn-cs"/>
              </a:rPr>
              <a:t>More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kern="0" dirty="0">
                <a:solidFill>
                  <a:prstClr val="white"/>
                </a:solidFill>
                <a:latin typeface="Arial" panose="020B0604020202020204"/>
              </a:rPr>
              <a:t>profitable</a:t>
            </a:r>
            <a:endParaRPr kumimoji="0" lang="en-US" sz="2800" b="0" i="0" u="none" strike="noStrike" kern="0" cap="none" spc="0" normalizeH="0" baseline="0" noProof="0" dirty="0">
              <a:ln>
                <a:noFill/>
              </a:ln>
              <a:solidFill>
                <a:prstClr val="white"/>
              </a:solidFill>
              <a:effectLst/>
              <a:uLnTx/>
              <a:uFillTx/>
              <a:latin typeface="Arial" panose="020B0604020202020204"/>
              <a:ea typeface="+mn-ea"/>
              <a:cs typeface="+mn-cs"/>
            </a:endParaRPr>
          </a:p>
          <a:p>
            <a:pPr marL="0" indent="0">
              <a:spcBef>
                <a:spcPts val="0"/>
              </a:spcBef>
              <a:buFont typeface="Arial" panose="020B0604020202020204" pitchFamily="34" charset="0"/>
              <a:buNone/>
            </a:pPr>
            <a:endParaRPr lang="en-US" sz="3600" kern="0" dirty="0">
              <a:solidFill>
                <a:schemeClr val="bg1"/>
              </a:solidFill>
            </a:endParaRPr>
          </a:p>
        </p:txBody>
      </p:sp>
      <p:sp>
        <p:nvSpPr>
          <p:cNvPr id="18" name="Content Placeholder 2">
            <a:extLst>
              <a:ext uri="{FF2B5EF4-FFF2-40B4-BE49-F238E27FC236}">
                <a16:creationId xmlns:a16="http://schemas.microsoft.com/office/drawing/2014/main" id="{22EBEE2C-4257-58CC-3E2E-00F7CAC34CCF}"/>
              </a:ext>
            </a:extLst>
          </p:cNvPr>
          <p:cNvSpPr txBox="1">
            <a:spLocks/>
          </p:cNvSpPr>
          <p:nvPr/>
        </p:nvSpPr>
        <p:spPr>
          <a:xfrm>
            <a:off x="6113628" y="2099239"/>
            <a:ext cx="3054096" cy="2915550"/>
          </a:xfrm>
          <a:prstGeom prst="rect">
            <a:avLst/>
          </a:prstGeom>
          <a:solidFill>
            <a:srgbClr val="7FD0DD"/>
          </a:solidFill>
        </p:spPr>
        <p:txBody>
          <a:bodyPr vert="horz" wrap="square" lIns="182880" tIns="18288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kern="0" dirty="0">
                <a:solidFill>
                  <a:schemeClr val="bg1"/>
                </a:solidFill>
              </a:rPr>
              <a:t>Retention</a:t>
            </a:r>
          </a:p>
          <a:p>
            <a:pPr marL="0" indent="0">
              <a:spcBef>
                <a:spcPts val="0"/>
              </a:spcBef>
              <a:buFont typeface="Arial" panose="020B0604020202020204" pitchFamily="34" charset="0"/>
              <a:buNone/>
            </a:pPr>
            <a:endParaRPr lang="en-US" sz="2000" kern="0" dirty="0">
              <a:solidFill>
                <a:schemeClr val="bg1"/>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7200" b="0" i="0" u="none" strike="noStrike" kern="0" cap="none" spc="0" normalizeH="0" baseline="0" noProof="0" dirty="0">
                <a:ln>
                  <a:noFill/>
                </a:ln>
                <a:solidFill>
                  <a:prstClr val="white"/>
                </a:solidFill>
                <a:effectLst/>
                <a:uLnTx/>
                <a:uFillTx/>
                <a:latin typeface="Arial" panose="020B0604020202020204"/>
                <a:ea typeface="+mn-ea"/>
                <a:cs typeface="+mn-cs"/>
              </a:rPr>
              <a:t>  40</a:t>
            </a:r>
            <a:r>
              <a:rPr kumimoji="0" lang="en-US" sz="3600" b="0" i="0" u="none" strike="noStrike" kern="0" cap="none" spc="0" normalizeH="0" baseline="0" noProof="0" dirty="0">
                <a:ln>
                  <a:noFill/>
                </a:ln>
                <a:solidFill>
                  <a:prstClr val="white"/>
                </a:solidFill>
                <a:effectLst/>
                <a:uLnTx/>
                <a:uFillTx/>
                <a:latin typeface="Arial" panose="020B0604020202020204"/>
                <a:ea typeface="+mn-ea"/>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0" cap="none" spc="0" normalizeH="0" baseline="0" noProof="0" dirty="0">
                <a:ln>
                  <a:noFill/>
                </a:ln>
                <a:solidFill>
                  <a:prstClr val="white"/>
                </a:solidFill>
                <a:effectLst/>
                <a:uLnTx/>
                <a:uFillTx/>
                <a:latin typeface="Arial" panose="020B0604020202020204"/>
                <a:ea typeface="+mn-ea"/>
                <a:cs typeface="+mn-cs"/>
              </a:rPr>
              <a:t>Turnover</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kern="0" dirty="0">
                <a:solidFill>
                  <a:prstClr val="white"/>
                </a:solidFill>
                <a:latin typeface="Arial" panose="020B0604020202020204"/>
              </a:rPr>
              <a:t>rates</a:t>
            </a:r>
            <a:endParaRPr kumimoji="0" lang="en-US"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9" name="Content Placeholder 2">
            <a:extLst>
              <a:ext uri="{FF2B5EF4-FFF2-40B4-BE49-F238E27FC236}">
                <a16:creationId xmlns:a16="http://schemas.microsoft.com/office/drawing/2014/main" id="{FE860584-B03C-DFFA-54E1-E7AD8D8EB5DC}"/>
              </a:ext>
            </a:extLst>
          </p:cNvPr>
          <p:cNvSpPr txBox="1">
            <a:spLocks/>
          </p:cNvSpPr>
          <p:nvPr/>
        </p:nvSpPr>
        <p:spPr>
          <a:xfrm>
            <a:off x="9160539" y="2099239"/>
            <a:ext cx="3054096" cy="2915550"/>
          </a:xfrm>
          <a:prstGeom prst="rect">
            <a:avLst/>
          </a:prstGeom>
          <a:solidFill>
            <a:srgbClr val="194B78"/>
          </a:solidFill>
        </p:spPr>
        <p:txBody>
          <a:bodyPr vert="horz" wrap="square" lIns="182880" tIns="18288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kern="0" dirty="0">
                <a:solidFill>
                  <a:schemeClr val="bg1"/>
                </a:solidFill>
              </a:rPr>
              <a:t>Reputation</a:t>
            </a:r>
          </a:p>
          <a:p>
            <a:pPr marL="0" indent="0">
              <a:spcBef>
                <a:spcPts val="0"/>
              </a:spcBef>
              <a:buFont typeface="Arial" panose="020B0604020202020204" pitchFamily="34" charset="0"/>
              <a:buNone/>
            </a:pPr>
            <a:endParaRPr lang="en-US" sz="2000" kern="0" dirty="0">
              <a:solidFill>
                <a:schemeClr val="bg1"/>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7200" kern="0" dirty="0">
                <a:solidFill>
                  <a:prstClr val="white"/>
                </a:solidFill>
                <a:latin typeface="Arial" panose="020B0604020202020204"/>
              </a:rPr>
              <a:t>1.5</a:t>
            </a:r>
            <a:r>
              <a:rPr lang="en-US" sz="4800" kern="0" dirty="0">
                <a:solidFill>
                  <a:prstClr val="white"/>
                </a:solidFill>
                <a:latin typeface="Arial" panose="020B0604020202020204"/>
              </a:rPr>
              <a:t>x</a:t>
            </a:r>
            <a:endParaRPr kumimoji="0" lang="en-US" sz="4800" b="0" i="0" u="none" strike="noStrike" kern="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prstClr val="white"/>
                </a:solidFill>
                <a:effectLst/>
                <a:uLnTx/>
                <a:uFillTx/>
                <a:latin typeface="Arial" panose="020B0604020202020204"/>
                <a:ea typeface="+mn-ea"/>
                <a:cs typeface="+mn-cs"/>
              </a:rPr>
              <a:t>Positive client perception</a:t>
            </a:r>
          </a:p>
          <a:p>
            <a:pPr marL="0" indent="0">
              <a:spcBef>
                <a:spcPts val="0"/>
              </a:spcBef>
              <a:buFont typeface="Arial" panose="020B0604020202020204" pitchFamily="34" charset="0"/>
              <a:buNone/>
            </a:pPr>
            <a:endParaRPr lang="en-US" sz="3600" kern="0" dirty="0">
              <a:solidFill>
                <a:schemeClr val="bg1"/>
              </a:solidFill>
            </a:endParaRPr>
          </a:p>
        </p:txBody>
      </p:sp>
      <p:pic>
        <p:nvPicPr>
          <p:cNvPr id="20" name="Graphic 19">
            <a:extLst>
              <a:ext uri="{FF2B5EF4-FFF2-40B4-BE49-F238E27FC236}">
                <a16:creationId xmlns:a16="http://schemas.microsoft.com/office/drawing/2014/main" id="{D746988B-120E-F7E2-CE22-FFE80D895C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82227" y="3135662"/>
            <a:ext cx="717972" cy="717972"/>
          </a:xfrm>
          <a:prstGeom prst="rect">
            <a:avLst/>
          </a:prstGeom>
        </p:spPr>
      </p:pic>
      <p:pic>
        <p:nvPicPr>
          <p:cNvPr id="21" name="Graphic 20">
            <a:extLst>
              <a:ext uri="{FF2B5EF4-FFF2-40B4-BE49-F238E27FC236}">
                <a16:creationId xmlns:a16="http://schemas.microsoft.com/office/drawing/2014/main" id="{38522DA2-6D82-ACC1-75E8-D5F6294AED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3075560" y="3135663"/>
            <a:ext cx="717972" cy="717972"/>
          </a:xfrm>
          <a:prstGeom prst="rect">
            <a:avLst/>
          </a:prstGeom>
        </p:spPr>
      </p:pic>
      <p:pic>
        <p:nvPicPr>
          <p:cNvPr id="22" name="Graphic 21">
            <a:extLst>
              <a:ext uri="{FF2B5EF4-FFF2-40B4-BE49-F238E27FC236}">
                <a16:creationId xmlns:a16="http://schemas.microsoft.com/office/drawing/2014/main" id="{3F373295-1615-D1E8-033F-6A9FE0E160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6150344" y="3135760"/>
            <a:ext cx="717972" cy="717972"/>
          </a:xfrm>
          <a:prstGeom prst="rect">
            <a:avLst/>
          </a:prstGeom>
        </p:spPr>
      </p:pic>
      <p:sp>
        <p:nvSpPr>
          <p:cNvPr id="26" name="TextBox 25">
            <a:extLst>
              <a:ext uri="{FF2B5EF4-FFF2-40B4-BE49-F238E27FC236}">
                <a16:creationId xmlns:a16="http://schemas.microsoft.com/office/drawing/2014/main" id="{CCDEB927-159F-96B4-2A9F-AFC0691D2378}"/>
              </a:ext>
            </a:extLst>
          </p:cNvPr>
          <p:cNvSpPr txBox="1"/>
          <p:nvPr/>
        </p:nvSpPr>
        <p:spPr>
          <a:xfrm>
            <a:off x="800199" y="5194740"/>
            <a:ext cx="1139180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00647A"/>
                </a:solidFill>
                <a:effectLst/>
                <a:uLnTx/>
                <a:uFillTx/>
                <a:latin typeface="Arial" panose="020B0604020202020204"/>
                <a:ea typeface="+mj-ea"/>
                <a:cs typeface="+mj-cs"/>
              </a:rPr>
              <a:t>Because it makes good business </a:t>
            </a:r>
            <a:r>
              <a:rPr lang="en-US" sz="3200" dirty="0">
                <a:solidFill>
                  <a:srgbClr val="00647A"/>
                </a:solidFill>
                <a:latin typeface="Arial" panose="020B0604020202020204"/>
                <a:ea typeface="+mj-ea"/>
                <a:cs typeface="+mj-cs"/>
              </a:rPr>
              <a:t>s</a:t>
            </a:r>
            <a:r>
              <a:rPr kumimoji="0" lang="en-US" sz="3200" b="0" i="0" u="none" strike="noStrike" kern="1200" cap="none" spc="0" normalizeH="0" baseline="0" noProof="0" dirty="0" err="1">
                <a:ln>
                  <a:noFill/>
                </a:ln>
                <a:solidFill>
                  <a:srgbClr val="00647A"/>
                </a:solidFill>
                <a:effectLst/>
                <a:uLnTx/>
                <a:uFillTx/>
                <a:latin typeface="Arial" panose="020B0604020202020204"/>
                <a:ea typeface="+mj-ea"/>
                <a:cs typeface="+mj-cs"/>
              </a:rPr>
              <a:t>ense</a:t>
            </a:r>
            <a:r>
              <a:rPr kumimoji="0" lang="en-US" sz="3200" b="0" i="0" u="none" strike="noStrike" kern="1200" cap="none" spc="0" normalizeH="0" baseline="0" noProof="0" dirty="0">
                <a:ln>
                  <a:noFill/>
                </a:ln>
                <a:solidFill>
                  <a:srgbClr val="00647A"/>
                </a:solidFill>
                <a:effectLst/>
                <a:uLnTx/>
                <a:uFillTx/>
                <a:latin typeface="Arial" panose="020B0604020202020204"/>
                <a:ea typeface="+mj-ea"/>
                <a:cs typeface="+mj-cs"/>
              </a:rPr>
              <a:t>!!!</a:t>
            </a:r>
            <a:endParaRPr lang="en-US" sz="1400" dirty="0"/>
          </a:p>
        </p:txBody>
      </p:sp>
      <p:sp>
        <p:nvSpPr>
          <p:cNvPr id="27" name="TextBox 26">
            <a:extLst>
              <a:ext uri="{FF2B5EF4-FFF2-40B4-BE49-F238E27FC236}">
                <a16:creationId xmlns:a16="http://schemas.microsoft.com/office/drawing/2014/main" id="{EEE7C2E7-CE45-223F-DFF2-721054B53A97}"/>
              </a:ext>
            </a:extLst>
          </p:cNvPr>
          <p:cNvSpPr txBox="1"/>
          <p:nvPr/>
        </p:nvSpPr>
        <p:spPr>
          <a:xfrm>
            <a:off x="800198" y="5014789"/>
            <a:ext cx="11391801" cy="215444"/>
          </a:xfrm>
          <a:prstGeom prst="rect">
            <a:avLst/>
          </a:prstGeom>
          <a:noFill/>
        </p:spPr>
        <p:txBody>
          <a:bodyPr wrap="square">
            <a:spAutoFit/>
          </a:bodyPr>
          <a:lstStyle/>
          <a:p>
            <a:pPr algn="r"/>
            <a:r>
              <a:rPr kumimoji="0" lang="en-US" sz="800" b="0" i="0" u="none" strike="noStrike" kern="1200" cap="none" spc="0" normalizeH="0" baseline="0" noProof="0" dirty="0">
                <a:ln>
                  <a:noFill/>
                </a:ln>
                <a:effectLst/>
                <a:uLnTx/>
                <a:uFillTx/>
                <a:latin typeface="Arial" panose="020B0604020202020204"/>
                <a:ea typeface="+mj-ea"/>
                <a:cs typeface="+mj-cs"/>
              </a:rPr>
              <a:t>Sources: Gallup, Columbia University and Forbes</a:t>
            </a:r>
            <a:endParaRPr lang="en-US" sz="800" dirty="0"/>
          </a:p>
        </p:txBody>
      </p:sp>
    </p:spTree>
    <p:extLst>
      <p:ext uri="{BB962C8B-B14F-4D97-AF65-F5344CB8AC3E}">
        <p14:creationId xmlns:p14="http://schemas.microsoft.com/office/powerpoint/2010/main" val="240948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23E25C-3042-D88E-DAD2-ACD3A91958A4}"/>
              </a:ext>
            </a:extLst>
          </p:cNvPr>
          <p:cNvGraphicFramePr>
            <a:graphicFrameLocks noChangeAspect="1"/>
          </p:cNvGraphicFramePr>
          <p:nvPr>
            <p:custDataLst>
              <p:tags r:id="rId1"/>
            </p:custDataLst>
            <p:extLst>
              <p:ext uri="{D42A27DB-BD31-4B8C-83A1-F6EECF244321}">
                <p14:modId xmlns:p14="http://schemas.microsoft.com/office/powerpoint/2010/main" val="956406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think-cell data - do not delete" hidden="1">
                        <a:extLst>
                          <a:ext uri="{FF2B5EF4-FFF2-40B4-BE49-F238E27FC236}">
                            <a16:creationId xmlns:a16="http://schemas.microsoft.com/office/drawing/2014/main" id="{5023E25C-3042-D88E-DAD2-ACD3A91958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2" name="Table 21">
            <a:extLst>
              <a:ext uri="{FF2B5EF4-FFF2-40B4-BE49-F238E27FC236}">
                <a16:creationId xmlns:a16="http://schemas.microsoft.com/office/drawing/2014/main" id="{663A891E-B6E4-534C-A76E-A278C01FC8DC}"/>
              </a:ext>
            </a:extLst>
          </p:cNvPr>
          <p:cNvGraphicFramePr>
            <a:graphicFrameLocks noGrp="1"/>
          </p:cNvGraphicFramePr>
          <p:nvPr>
            <p:extLst>
              <p:ext uri="{D42A27DB-BD31-4B8C-83A1-F6EECF244321}">
                <p14:modId xmlns:p14="http://schemas.microsoft.com/office/powerpoint/2010/main" val="1851042739"/>
              </p:ext>
            </p:extLst>
          </p:nvPr>
        </p:nvGraphicFramePr>
        <p:xfrm>
          <a:off x="0" y="2128832"/>
          <a:ext cx="12192000" cy="3597368"/>
        </p:xfrm>
        <a:graphic>
          <a:graphicData uri="http://schemas.openxmlformats.org/drawingml/2006/table">
            <a:tbl>
              <a:tblPr firstRow="1" bandRow="1">
                <a:tableStyleId>{2D5ABB26-0587-4C30-8999-92F81FD0307C}</a:tableStyleId>
              </a:tblPr>
              <a:tblGrid>
                <a:gridCol w="12192000">
                  <a:extLst>
                    <a:ext uri="{9D8B030D-6E8A-4147-A177-3AD203B41FA5}">
                      <a16:colId xmlns:a16="http://schemas.microsoft.com/office/drawing/2014/main" val="1153554537"/>
                    </a:ext>
                  </a:extLst>
                </a:gridCol>
              </a:tblGrid>
              <a:tr h="899342">
                <a:tc>
                  <a:txBody>
                    <a:bodyPr/>
                    <a:lstStyle/>
                    <a:p>
                      <a:pPr marL="2065338"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Define core values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6233964"/>
                  </a:ext>
                </a:extLst>
              </a:tr>
              <a:tr h="899342">
                <a:tc>
                  <a:txBody>
                    <a:bodyPr/>
                    <a:lstStyle/>
                    <a:p>
                      <a:pPr marL="2065338"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Assess current culture health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888462"/>
                  </a:ext>
                </a:extLst>
              </a:tr>
              <a:tr h="899342">
                <a:tc>
                  <a:txBody>
                    <a:bodyPr/>
                    <a:lstStyle/>
                    <a:p>
                      <a:pPr marL="2065338"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Analyze impact of outcomes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6911028"/>
                  </a:ext>
                </a:extLst>
              </a:tr>
              <a:tr h="899342">
                <a:tc>
                  <a:txBody>
                    <a:bodyPr/>
                    <a:lstStyle/>
                    <a:p>
                      <a:pPr marL="2065338"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Identify opportunities for improvement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2826656"/>
                  </a:ext>
                </a:extLst>
              </a:tr>
            </a:tbl>
          </a:graphicData>
        </a:graphic>
      </p:graphicFrame>
      <p:sp>
        <p:nvSpPr>
          <p:cNvPr id="2" name="Title 1">
            <a:extLst>
              <a:ext uri="{FF2B5EF4-FFF2-40B4-BE49-F238E27FC236}">
                <a16:creationId xmlns:a16="http://schemas.microsoft.com/office/drawing/2014/main" id="{3C1637DB-2F55-1371-145E-6A45A49B88DB}"/>
              </a:ext>
            </a:extLst>
          </p:cNvPr>
          <p:cNvSpPr>
            <a:spLocks noGrp="1"/>
          </p:cNvSpPr>
          <p:nvPr>
            <p:ph type="title"/>
          </p:nvPr>
        </p:nvSpPr>
        <p:spPr/>
        <p:txBody>
          <a:bodyPr vert="horz"/>
          <a:lstStyle/>
          <a:p>
            <a:r>
              <a:rPr lang="en-US" dirty="0"/>
              <a:t>Being Intentional About Culture</a:t>
            </a:r>
          </a:p>
        </p:txBody>
      </p:sp>
      <p:grpSp>
        <p:nvGrpSpPr>
          <p:cNvPr id="12" name="Group 11">
            <a:extLst>
              <a:ext uri="{FF2B5EF4-FFF2-40B4-BE49-F238E27FC236}">
                <a16:creationId xmlns:a16="http://schemas.microsoft.com/office/drawing/2014/main" id="{359FD5A5-F774-5924-3C15-03D9B6283DC7}"/>
              </a:ext>
            </a:extLst>
          </p:cNvPr>
          <p:cNvGrpSpPr/>
          <p:nvPr/>
        </p:nvGrpSpPr>
        <p:grpSpPr>
          <a:xfrm>
            <a:off x="1168398" y="2251248"/>
            <a:ext cx="685800" cy="685800"/>
            <a:chOff x="905933" y="2161733"/>
            <a:chExt cx="685800" cy="685800"/>
          </a:xfrm>
        </p:grpSpPr>
        <p:sp>
          <p:nvSpPr>
            <p:cNvPr id="8" name="Oval 7">
              <a:extLst>
                <a:ext uri="{FF2B5EF4-FFF2-40B4-BE49-F238E27FC236}">
                  <a16:creationId xmlns:a16="http://schemas.microsoft.com/office/drawing/2014/main" id="{40584DA0-AE02-C856-129C-F26262ECA7BA}"/>
                </a:ext>
              </a:extLst>
            </p:cNvPr>
            <p:cNvSpPr/>
            <p:nvPr/>
          </p:nvSpPr>
          <p:spPr>
            <a:xfrm>
              <a:off x="905933" y="2161733"/>
              <a:ext cx="685800" cy="685800"/>
            </a:xfrm>
            <a:prstGeom prst="ellipse">
              <a:avLst/>
            </a:prstGeom>
            <a:solidFill>
              <a:srgbClr val="194B78"/>
            </a:solidFill>
            <a:ln>
              <a:noFill/>
            </a:ln>
          </p:spPr>
          <p:txBody>
            <a:bodyPr vert="horz" wrap="square" lIns="182880" tIns="182880" rIns="91440" bIns="45720" rtlCol="0">
              <a:noAutofit/>
            </a:bodyPr>
            <a:lstStyle/>
            <a:p>
              <a:pPr>
                <a:lnSpc>
                  <a:spcPct val="90000"/>
                </a:lnSpc>
              </a:pPr>
              <a:endParaRPr lang="en-US" sz="3600" kern="0">
                <a:solidFill>
                  <a:schemeClr val="bg1"/>
                </a:solidFill>
              </a:endParaRPr>
            </a:p>
          </p:txBody>
        </p:sp>
        <p:pic>
          <p:nvPicPr>
            <p:cNvPr id="7" name="Content Placeholder 6" descr="Checkmark with solid fill">
              <a:extLst>
                <a:ext uri="{FF2B5EF4-FFF2-40B4-BE49-F238E27FC236}">
                  <a16:creationId xmlns:a16="http://schemas.microsoft.com/office/drawing/2014/main" id="{69C6111F-369B-4900-89C0-A9EE7B8FE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33" y="2276033"/>
              <a:ext cx="457200" cy="457200"/>
            </a:xfrm>
            <a:prstGeom prst="rect">
              <a:avLst/>
            </a:prstGeom>
          </p:spPr>
        </p:pic>
      </p:grpSp>
      <p:sp>
        <p:nvSpPr>
          <p:cNvPr id="11" name="Content Placeholder 2">
            <a:extLst>
              <a:ext uri="{FF2B5EF4-FFF2-40B4-BE49-F238E27FC236}">
                <a16:creationId xmlns:a16="http://schemas.microsoft.com/office/drawing/2014/main" id="{4BABEC80-36AB-A163-F67C-EDAF7712F055}"/>
              </a:ext>
            </a:extLst>
          </p:cNvPr>
          <p:cNvSpPr>
            <a:spLocks noGrp="1"/>
          </p:cNvSpPr>
          <p:nvPr>
            <p:ph idx="1"/>
          </p:nvPr>
        </p:nvSpPr>
        <p:spPr>
          <a:xfrm>
            <a:off x="4021666" y="2437747"/>
            <a:ext cx="7543801" cy="1616644"/>
          </a:xfrm>
        </p:spPr>
        <p:txBody>
          <a:bodyPr wrap="square">
            <a:noAutofit/>
          </a:bodyPr>
          <a:lstStyle/>
          <a:p>
            <a:pPr marL="0" indent="0">
              <a:spcBef>
                <a:spcPts val="0"/>
              </a:spcBef>
              <a:buNone/>
            </a:pPr>
            <a:endParaRPr lang="en-US" sz="3200" kern="0" dirty="0"/>
          </a:p>
          <a:p>
            <a:pPr marL="0" indent="0">
              <a:spcBef>
                <a:spcPts val="0"/>
              </a:spcBef>
              <a:buNone/>
            </a:pPr>
            <a:endParaRPr lang="en-US" sz="3200" kern="0" dirty="0"/>
          </a:p>
          <a:p>
            <a:pPr marL="0" indent="0">
              <a:spcBef>
                <a:spcPts val="0"/>
              </a:spcBef>
              <a:buNone/>
            </a:pPr>
            <a:endParaRPr lang="en-US" sz="3200" kern="0" dirty="0"/>
          </a:p>
        </p:txBody>
      </p:sp>
      <p:grpSp>
        <p:nvGrpSpPr>
          <p:cNvPr id="13" name="Group 12">
            <a:extLst>
              <a:ext uri="{FF2B5EF4-FFF2-40B4-BE49-F238E27FC236}">
                <a16:creationId xmlns:a16="http://schemas.microsoft.com/office/drawing/2014/main" id="{DE289001-61A7-0E7A-4F74-6DDFD03D0488}"/>
              </a:ext>
            </a:extLst>
          </p:cNvPr>
          <p:cNvGrpSpPr/>
          <p:nvPr/>
        </p:nvGrpSpPr>
        <p:grpSpPr>
          <a:xfrm>
            <a:off x="1168398" y="3142865"/>
            <a:ext cx="685800" cy="685800"/>
            <a:chOff x="905933" y="2161733"/>
            <a:chExt cx="685800" cy="685800"/>
          </a:xfrm>
        </p:grpSpPr>
        <p:sp>
          <p:nvSpPr>
            <p:cNvPr id="14" name="Oval 13">
              <a:extLst>
                <a:ext uri="{FF2B5EF4-FFF2-40B4-BE49-F238E27FC236}">
                  <a16:creationId xmlns:a16="http://schemas.microsoft.com/office/drawing/2014/main" id="{9ED9A408-E29A-A367-0D37-A81C11213054}"/>
                </a:ext>
              </a:extLst>
            </p:cNvPr>
            <p:cNvSpPr/>
            <p:nvPr/>
          </p:nvSpPr>
          <p:spPr>
            <a:xfrm>
              <a:off x="905933" y="2161733"/>
              <a:ext cx="685800" cy="685800"/>
            </a:xfrm>
            <a:prstGeom prst="ellipse">
              <a:avLst/>
            </a:prstGeom>
            <a:solidFill>
              <a:srgbClr val="194B78"/>
            </a:solidFill>
            <a:ln>
              <a:noFill/>
            </a:ln>
          </p:spPr>
          <p:txBody>
            <a:bodyPr vert="horz" wrap="square" lIns="182880" tIns="182880" rIns="91440" bIns="45720" rtlCol="0">
              <a:noAutofit/>
            </a:bodyPr>
            <a:lstStyle/>
            <a:p>
              <a:pPr>
                <a:lnSpc>
                  <a:spcPct val="90000"/>
                </a:lnSpc>
              </a:pPr>
              <a:endParaRPr lang="en-US" sz="3600" kern="0">
                <a:solidFill>
                  <a:schemeClr val="bg1"/>
                </a:solidFill>
              </a:endParaRPr>
            </a:p>
          </p:txBody>
        </p:sp>
        <p:pic>
          <p:nvPicPr>
            <p:cNvPr id="15" name="Content Placeholder 6" descr="Checkmark with solid fill">
              <a:extLst>
                <a:ext uri="{FF2B5EF4-FFF2-40B4-BE49-F238E27FC236}">
                  <a16:creationId xmlns:a16="http://schemas.microsoft.com/office/drawing/2014/main" id="{DD69515F-2408-5C70-5333-E71930DE57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33" y="2276033"/>
              <a:ext cx="457200" cy="457200"/>
            </a:xfrm>
            <a:prstGeom prst="rect">
              <a:avLst/>
            </a:prstGeom>
          </p:spPr>
        </p:pic>
      </p:grpSp>
      <p:grpSp>
        <p:nvGrpSpPr>
          <p:cNvPr id="16" name="Group 15">
            <a:extLst>
              <a:ext uri="{FF2B5EF4-FFF2-40B4-BE49-F238E27FC236}">
                <a16:creationId xmlns:a16="http://schemas.microsoft.com/office/drawing/2014/main" id="{27518A49-7680-EC63-C360-110E52A7ABB3}"/>
              </a:ext>
            </a:extLst>
          </p:cNvPr>
          <p:cNvGrpSpPr/>
          <p:nvPr/>
        </p:nvGrpSpPr>
        <p:grpSpPr>
          <a:xfrm>
            <a:off x="1168398" y="4034482"/>
            <a:ext cx="685800" cy="685800"/>
            <a:chOff x="905933" y="2161733"/>
            <a:chExt cx="685800" cy="685800"/>
          </a:xfrm>
        </p:grpSpPr>
        <p:sp>
          <p:nvSpPr>
            <p:cNvPr id="17" name="Oval 16">
              <a:extLst>
                <a:ext uri="{FF2B5EF4-FFF2-40B4-BE49-F238E27FC236}">
                  <a16:creationId xmlns:a16="http://schemas.microsoft.com/office/drawing/2014/main" id="{2362AB63-B1A2-151D-A311-99F85FC42E52}"/>
                </a:ext>
              </a:extLst>
            </p:cNvPr>
            <p:cNvSpPr/>
            <p:nvPr/>
          </p:nvSpPr>
          <p:spPr>
            <a:xfrm>
              <a:off x="905933" y="2161733"/>
              <a:ext cx="685800" cy="685800"/>
            </a:xfrm>
            <a:prstGeom prst="ellipse">
              <a:avLst/>
            </a:prstGeom>
            <a:solidFill>
              <a:srgbClr val="194B78"/>
            </a:solidFill>
            <a:ln>
              <a:noFill/>
            </a:ln>
          </p:spPr>
          <p:txBody>
            <a:bodyPr vert="horz" wrap="square" lIns="182880" tIns="182880" rIns="91440" bIns="45720" rtlCol="0">
              <a:noAutofit/>
            </a:bodyPr>
            <a:lstStyle/>
            <a:p>
              <a:pPr>
                <a:lnSpc>
                  <a:spcPct val="90000"/>
                </a:lnSpc>
              </a:pPr>
              <a:endParaRPr lang="en-US" sz="3600" kern="0">
                <a:solidFill>
                  <a:schemeClr val="bg1"/>
                </a:solidFill>
              </a:endParaRPr>
            </a:p>
          </p:txBody>
        </p:sp>
        <p:pic>
          <p:nvPicPr>
            <p:cNvPr id="18" name="Content Placeholder 6" descr="Checkmark with solid fill">
              <a:extLst>
                <a:ext uri="{FF2B5EF4-FFF2-40B4-BE49-F238E27FC236}">
                  <a16:creationId xmlns:a16="http://schemas.microsoft.com/office/drawing/2014/main" id="{4C41D6CC-3E15-103F-B590-3D3D758A17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33" y="2276033"/>
              <a:ext cx="457200" cy="457200"/>
            </a:xfrm>
            <a:prstGeom prst="rect">
              <a:avLst/>
            </a:prstGeom>
          </p:spPr>
        </p:pic>
      </p:grpSp>
      <p:grpSp>
        <p:nvGrpSpPr>
          <p:cNvPr id="19" name="Group 18">
            <a:extLst>
              <a:ext uri="{FF2B5EF4-FFF2-40B4-BE49-F238E27FC236}">
                <a16:creationId xmlns:a16="http://schemas.microsoft.com/office/drawing/2014/main" id="{6A14287E-66D6-3E27-97C0-FC4870C874CD}"/>
              </a:ext>
            </a:extLst>
          </p:cNvPr>
          <p:cNvGrpSpPr/>
          <p:nvPr/>
        </p:nvGrpSpPr>
        <p:grpSpPr>
          <a:xfrm>
            <a:off x="1168398" y="4926100"/>
            <a:ext cx="685800" cy="685800"/>
            <a:chOff x="905933" y="2161733"/>
            <a:chExt cx="685800" cy="685800"/>
          </a:xfrm>
        </p:grpSpPr>
        <p:sp>
          <p:nvSpPr>
            <p:cNvPr id="20" name="Oval 19">
              <a:extLst>
                <a:ext uri="{FF2B5EF4-FFF2-40B4-BE49-F238E27FC236}">
                  <a16:creationId xmlns:a16="http://schemas.microsoft.com/office/drawing/2014/main" id="{85458E2D-9835-0957-075C-B9B7F31A2BFC}"/>
                </a:ext>
              </a:extLst>
            </p:cNvPr>
            <p:cNvSpPr/>
            <p:nvPr/>
          </p:nvSpPr>
          <p:spPr>
            <a:xfrm>
              <a:off x="905933" y="2161733"/>
              <a:ext cx="685800" cy="685800"/>
            </a:xfrm>
            <a:prstGeom prst="ellipse">
              <a:avLst/>
            </a:prstGeom>
            <a:solidFill>
              <a:srgbClr val="194B78"/>
            </a:solidFill>
            <a:ln>
              <a:noFill/>
            </a:ln>
          </p:spPr>
          <p:txBody>
            <a:bodyPr vert="horz" wrap="square" lIns="182880" tIns="182880" rIns="91440" bIns="45720" rtlCol="0">
              <a:noAutofit/>
            </a:bodyPr>
            <a:lstStyle/>
            <a:p>
              <a:pPr>
                <a:lnSpc>
                  <a:spcPct val="90000"/>
                </a:lnSpc>
              </a:pPr>
              <a:endParaRPr lang="en-US" sz="3600" kern="0">
                <a:solidFill>
                  <a:schemeClr val="bg1"/>
                </a:solidFill>
              </a:endParaRPr>
            </a:p>
          </p:txBody>
        </p:sp>
        <p:pic>
          <p:nvPicPr>
            <p:cNvPr id="21" name="Content Placeholder 6" descr="Checkmark with solid fill">
              <a:extLst>
                <a:ext uri="{FF2B5EF4-FFF2-40B4-BE49-F238E27FC236}">
                  <a16:creationId xmlns:a16="http://schemas.microsoft.com/office/drawing/2014/main" id="{4B44CAF2-4D32-1CB0-5148-89B04010C3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33" y="2276033"/>
              <a:ext cx="457200" cy="457200"/>
            </a:xfrm>
            <a:prstGeom prst="rect">
              <a:avLst/>
            </a:prstGeom>
          </p:spPr>
        </p:pic>
      </p:grpSp>
      <p:pic>
        <p:nvPicPr>
          <p:cNvPr id="24" name="Picture 23" descr="A group of people standing in a hallway&#10;&#10;Description automatically generated">
            <a:extLst>
              <a:ext uri="{FF2B5EF4-FFF2-40B4-BE49-F238E27FC236}">
                <a16:creationId xmlns:a16="http://schemas.microsoft.com/office/drawing/2014/main" id="{14C89B05-C5D0-953D-75D8-6E34BBEB0E5F}"/>
              </a:ext>
            </a:extLst>
          </p:cNvPr>
          <p:cNvPicPr>
            <a:picLocks noChangeAspect="1"/>
          </p:cNvPicPr>
          <p:nvPr/>
        </p:nvPicPr>
        <p:blipFill rotWithShape="1">
          <a:blip r:embed="rId8"/>
          <a:srcRect l="32583" t="27740" r="25731" b="13247"/>
          <a:stretch/>
        </p:blipFill>
        <p:spPr>
          <a:xfrm>
            <a:off x="8380306" y="2128832"/>
            <a:ext cx="3811694" cy="3597368"/>
          </a:xfrm>
          <a:prstGeom prst="rect">
            <a:avLst/>
          </a:prstGeom>
        </p:spPr>
      </p:pic>
    </p:spTree>
    <p:extLst>
      <p:ext uri="{BB962C8B-B14F-4D97-AF65-F5344CB8AC3E}">
        <p14:creationId xmlns:p14="http://schemas.microsoft.com/office/powerpoint/2010/main" val="1303756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D3D0F23-BBE2-C3A6-9D5A-2EF611BB5A60}"/>
              </a:ext>
            </a:extLst>
          </p:cNvPr>
          <p:cNvGraphicFramePr>
            <a:graphicFrameLocks noChangeAspect="1"/>
          </p:cNvGraphicFramePr>
          <p:nvPr>
            <p:custDataLst>
              <p:tags r:id="rId1"/>
            </p:custDataLst>
            <p:extLst>
              <p:ext uri="{D42A27DB-BD31-4B8C-83A1-F6EECF244321}">
                <p14:modId xmlns:p14="http://schemas.microsoft.com/office/powerpoint/2010/main" val="3919411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think-cell data - do not delete" hidden="1">
                        <a:extLst>
                          <a:ext uri="{FF2B5EF4-FFF2-40B4-BE49-F238E27FC236}">
                            <a16:creationId xmlns:a16="http://schemas.microsoft.com/office/drawing/2014/main" id="{ED3D0F23-BBE2-C3A6-9D5A-2EF611BB5A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234ACD24-A36D-E2E8-FF8F-0537F7E6417E}"/>
              </a:ext>
            </a:extLst>
          </p:cNvPr>
          <p:cNvPicPr>
            <a:picLocks noChangeAspect="1"/>
          </p:cNvPicPr>
          <p:nvPr/>
        </p:nvPicPr>
        <p:blipFill rotWithShape="1">
          <a:blip r:embed="rId5"/>
          <a:srcRect t="19086"/>
          <a:stretch/>
        </p:blipFill>
        <p:spPr>
          <a:xfrm>
            <a:off x="838200" y="1837643"/>
            <a:ext cx="11057814" cy="4259839"/>
          </a:xfrm>
          <a:prstGeom prst="rect">
            <a:avLst/>
          </a:prstGeom>
        </p:spPr>
      </p:pic>
      <p:sp>
        <p:nvSpPr>
          <p:cNvPr id="2" name="Title 1">
            <a:extLst>
              <a:ext uri="{FF2B5EF4-FFF2-40B4-BE49-F238E27FC236}">
                <a16:creationId xmlns:a16="http://schemas.microsoft.com/office/drawing/2014/main" id="{9754C705-AFC6-98EE-30E1-4F231482EFBA}"/>
              </a:ext>
            </a:extLst>
          </p:cNvPr>
          <p:cNvSpPr>
            <a:spLocks noGrp="1"/>
          </p:cNvSpPr>
          <p:nvPr>
            <p:ph type="title"/>
          </p:nvPr>
        </p:nvSpPr>
        <p:spPr/>
        <p:txBody>
          <a:bodyPr vert="horz"/>
          <a:lstStyle/>
          <a:p>
            <a:r>
              <a:rPr lang="en-US" dirty="0"/>
              <a:t>Example: SLB Culture Framework</a:t>
            </a:r>
          </a:p>
        </p:txBody>
      </p:sp>
    </p:spTree>
    <p:extLst>
      <p:ext uri="{BB962C8B-B14F-4D97-AF65-F5344CB8AC3E}">
        <p14:creationId xmlns:p14="http://schemas.microsoft.com/office/powerpoint/2010/main" val="249473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197068B-A2C2-96E6-87F3-B733805ECFDF}"/>
              </a:ext>
            </a:extLst>
          </p:cNvPr>
          <p:cNvGraphicFramePr>
            <a:graphicFrameLocks noChangeAspect="1"/>
          </p:cNvGraphicFramePr>
          <p:nvPr>
            <p:custDataLst>
              <p:tags r:id="rId1"/>
            </p:custDataLst>
            <p:extLst>
              <p:ext uri="{D42A27DB-BD31-4B8C-83A1-F6EECF244321}">
                <p14:modId xmlns:p14="http://schemas.microsoft.com/office/powerpoint/2010/main" val="1162344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think-cell data - do not delete" hidden="1">
                        <a:extLst>
                          <a:ext uri="{FF2B5EF4-FFF2-40B4-BE49-F238E27FC236}">
                            <a16:creationId xmlns:a16="http://schemas.microsoft.com/office/drawing/2014/main" id="{9197068B-A2C2-96E6-87F3-B733805EC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8BAC709-5753-6513-3455-BB0A49ECE827}"/>
              </a:ext>
            </a:extLst>
          </p:cNvPr>
          <p:cNvSpPr>
            <a:spLocks noGrp="1"/>
          </p:cNvSpPr>
          <p:nvPr>
            <p:ph type="title"/>
          </p:nvPr>
        </p:nvSpPr>
        <p:spPr/>
        <p:txBody>
          <a:bodyPr vert="horz">
            <a:normAutofit/>
          </a:bodyPr>
          <a:lstStyle/>
          <a:p>
            <a:r>
              <a:rPr lang="en-US" dirty="0"/>
              <a:t>Leadership's Influence on Culture</a:t>
            </a:r>
          </a:p>
        </p:txBody>
      </p:sp>
      <p:sp>
        <p:nvSpPr>
          <p:cNvPr id="7" name="Content Placeholder 2">
            <a:extLst>
              <a:ext uri="{FF2B5EF4-FFF2-40B4-BE49-F238E27FC236}">
                <a16:creationId xmlns:a16="http://schemas.microsoft.com/office/drawing/2014/main" id="{E906621E-8307-8CD9-A749-5CEFF85D21D7}"/>
              </a:ext>
            </a:extLst>
          </p:cNvPr>
          <p:cNvSpPr txBox="1">
            <a:spLocks/>
          </p:cNvSpPr>
          <p:nvPr/>
        </p:nvSpPr>
        <p:spPr>
          <a:xfrm>
            <a:off x="838200" y="2203752"/>
            <a:ext cx="5072743" cy="3511247"/>
          </a:xfrm>
          <a:prstGeom prst="rect">
            <a:avLst/>
          </a:prstGeom>
          <a:solidFill>
            <a:srgbClr val="194B78"/>
          </a:solidFill>
        </p:spPr>
        <p:txBody>
          <a:bodyPr vert="horz" wrap="square" lIns="182880" tIns="18288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4000" b="1" kern="0" dirty="0">
                <a:solidFill>
                  <a:schemeClr val="bg1"/>
                </a:solidFill>
                <a:latin typeface="+mj-lt"/>
              </a:rPr>
              <a:t>People don’t </a:t>
            </a:r>
          </a:p>
          <a:p>
            <a:pPr marL="457200" indent="0">
              <a:spcBef>
                <a:spcPts val="0"/>
              </a:spcBef>
              <a:buFont typeface="Arial" panose="020B0604020202020204" pitchFamily="34" charset="0"/>
              <a:buNone/>
            </a:pPr>
            <a:r>
              <a:rPr lang="en-US" sz="4000" b="1" kern="0" dirty="0">
                <a:solidFill>
                  <a:schemeClr val="bg1"/>
                </a:solidFill>
                <a:latin typeface="+mj-lt"/>
              </a:rPr>
              <a:t>quit companies</a:t>
            </a:r>
          </a:p>
          <a:p>
            <a:pPr marL="0" indent="0">
              <a:spcBef>
                <a:spcPts val="0"/>
              </a:spcBef>
              <a:buFont typeface="Arial" panose="020B0604020202020204" pitchFamily="34" charset="0"/>
              <a:buNone/>
            </a:pPr>
            <a:endParaRPr lang="en-US" sz="4000" b="1" kern="0" dirty="0">
              <a:solidFill>
                <a:schemeClr val="bg1"/>
              </a:solidFill>
              <a:latin typeface="+mj-lt"/>
            </a:endParaRPr>
          </a:p>
          <a:p>
            <a:pPr marL="914400" indent="0">
              <a:spcBef>
                <a:spcPts val="0"/>
              </a:spcBef>
              <a:buFont typeface="Arial" panose="020B0604020202020204" pitchFamily="34" charset="0"/>
              <a:buNone/>
            </a:pPr>
            <a:r>
              <a:rPr kumimoji="0" lang="en-US" sz="4000" b="1" i="0" u="none" strike="noStrike" kern="0" cap="none" spc="0" normalizeH="0" baseline="0" noProof="0" dirty="0">
                <a:ln>
                  <a:noFill/>
                </a:ln>
                <a:solidFill>
                  <a:schemeClr val="bg1"/>
                </a:solidFill>
                <a:effectLst/>
                <a:uLnTx/>
                <a:uFillTx/>
                <a:latin typeface="+mj-lt"/>
                <a:ea typeface="+mn-ea"/>
                <a:cs typeface="+mn-cs"/>
              </a:rPr>
              <a:t>They quit </a:t>
            </a:r>
          </a:p>
          <a:p>
            <a:pPr marL="1371600" indent="0">
              <a:spcBef>
                <a:spcPts val="0"/>
              </a:spcBef>
              <a:buFont typeface="Arial" panose="020B0604020202020204" pitchFamily="34" charset="0"/>
              <a:buNone/>
            </a:pPr>
            <a:r>
              <a:rPr kumimoji="0" lang="en-US" sz="4000" b="1" i="0" u="none" strike="noStrike" kern="0" cap="none" spc="0" normalizeH="0" baseline="0" noProof="0" dirty="0">
                <a:ln>
                  <a:noFill/>
                </a:ln>
                <a:solidFill>
                  <a:schemeClr val="bg1"/>
                </a:solidFill>
                <a:effectLst/>
                <a:uLnTx/>
                <a:uFillTx/>
                <a:latin typeface="+mj-lt"/>
                <a:ea typeface="+mn-ea"/>
                <a:cs typeface="+mn-cs"/>
              </a:rPr>
              <a:t>managers</a:t>
            </a:r>
            <a:endParaRPr kumimoji="0" lang="en-US" sz="3200" b="1" i="0" u="none" strike="noStrike" kern="0" cap="none" spc="0" normalizeH="0" baseline="0" noProof="0" dirty="0">
              <a:ln>
                <a:noFill/>
              </a:ln>
              <a:solidFill>
                <a:prstClr val="white"/>
              </a:solidFill>
              <a:effectLst/>
              <a:uLnTx/>
              <a:uFillTx/>
              <a:latin typeface="+mj-lt"/>
              <a:ea typeface="+mn-ea"/>
              <a:cs typeface="+mn-cs"/>
            </a:endParaRPr>
          </a:p>
        </p:txBody>
      </p:sp>
      <p:sp>
        <p:nvSpPr>
          <p:cNvPr id="9" name="Freeform 3">
            <a:extLst>
              <a:ext uri="{FF2B5EF4-FFF2-40B4-BE49-F238E27FC236}">
                <a16:creationId xmlns:a16="http://schemas.microsoft.com/office/drawing/2014/main" id="{7A546629-D815-935E-FEBB-4DE0FF39D3DC}"/>
              </a:ext>
            </a:extLst>
          </p:cNvPr>
          <p:cNvSpPr/>
          <p:nvPr/>
        </p:nvSpPr>
        <p:spPr>
          <a:xfrm>
            <a:off x="6165054" y="2445065"/>
            <a:ext cx="606957" cy="619726"/>
          </a:xfrm>
          <a:custGeom>
            <a:avLst/>
            <a:gdLst>
              <a:gd name="connsiteX0" fmla="*/ 515373 w 515372"/>
              <a:gd name="connsiteY0" fmla="*/ 433933 h 507867"/>
              <a:gd name="connsiteX1" fmla="*/ 476453 w 515372"/>
              <a:gd name="connsiteY1" fmla="*/ 433933 h 507867"/>
              <a:gd name="connsiteX2" fmla="*/ 476453 w 515372"/>
              <a:gd name="connsiteY2" fmla="*/ 106534 h 507867"/>
              <a:gd name="connsiteX3" fmla="*/ 478452 w 515372"/>
              <a:gd name="connsiteY3" fmla="*/ 64165 h 507867"/>
              <a:gd name="connsiteX4" fmla="*/ 27976 w 515372"/>
              <a:gd name="connsiteY4" fmla="*/ 507868 h 507867"/>
              <a:gd name="connsiteX5" fmla="*/ 0 w 515372"/>
              <a:gd name="connsiteY5" fmla="*/ 480248 h 507867"/>
              <a:gd name="connsiteX6" fmla="*/ 456470 w 515372"/>
              <a:gd name="connsiteY6" fmla="*/ 31566 h 507867"/>
              <a:gd name="connsiteX7" fmla="*/ 411556 w 515372"/>
              <a:gd name="connsiteY7" fmla="*/ 33538 h 507867"/>
              <a:gd name="connsiteX8" fmla="*/ 75936 w 515372"/>
              <a:gd name="connsiteY8" fmla="*/ 33538 h 507867"/>
              <a:gd name="connsiteX9" fmla="*/ 75936 w 515372"/>
              <a:gd name="connsiteY9" fmla="*/ 0 h 507867"/>
              <a:gd name="connsiteX10" fmla="*/ 515373 w 515372"/>
              <a:gd name="connsiteY10" fmla="*/ 0 h 507867"/>
              <a:gd name="connsiteX11" fmla="*/ 515373 w 515372"/>
              <a:gd name="connsiteY11" fmla="*/ 433933 h 50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372" h="507867">
                <a:moveTo>
                  <a:pt x="515373" y="433933"/>
                </a:moveTo>
                <a:lnTo>
                  <a:pt x="476453" y="433933"/>
                </a:lnTo>
                <a:lnTo>
                  <a:pt x="476453" y="106534"/>
                </a:lnTo>
                <a:lnTo>
                  <a:pt x="478452" y="64165"/>
                </a:lnTo>
                <a:lnTo>
                  <a:pt x="27976" y="507868"/>
                </a:lnTo>
                <a:lnTo>
                  <a:pt x="0" y="480248"/>
                </a:lnTo>
                <a:lnTo>
                  <a:pt x="456470" y="31566"/>
                </a:lnTo>
                <a:lnTo>
                  <a:pt x="411556" y="33538"/>
                </a:lnTo>
                <a:lnTo>
                  <a:pt x="75936" y="33538"/>
                </a:lnTo>
                <a:lnTo>
                  <a:pt x="75936" y="0"/>
                </a:lnTo>
                <a:lnTo>
                  <a:pt x="515373" y="0"/>
                </a:lnTo>
                <a:lnTo>
                  <a:pt x="515373" y="433933"/>
                </a:lnTo>
                <a:close/>
              </a:path>
            </a:pathLst>
          </a:custGeom>
          <a:solidFill>
            <a:srgbClr val="7FD0DD"/>
          </a:solidFill>
          <a:ln w="38100" cap="flat">
            <a:solidFill>
              <a:srgbClr val="7FD0D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LB Sans Book"/>
              <a:ea typeface="+mn-ea"/>
              <a:cs typeface="+mn-cs"/>
            </a:endParaRPr>
          </a:p>
        </p:txBody>
      </p:sp>
      <p:sp>
        <p:nvSpPr>
          <p:cNvPr id="12" name="Freeform 3">
            <a:extLst>
              <a:ext uri="{FF2B5EF4-FFF2-40B4-BE49-F238E27FC236}">
                <a16:creationId xmlns:a16="http://schemas.microsoft.com/office/drawing/2014/main" id="{32F5BFE2-B9AA-073A-3CF7-37BE7BED1059}"/>
              </a:ext>
            </a:extLst>
          </p:cNvPr>
          <p:cNvSpPr/>
          <p:nvPr/>
        </p:nvSpPr>
        <p:spPr>
          <a:xfrm>
            <a:off x="6165054" y="3626165"/>
            <a:ext cx="606957" cy="619726"/>
          </a:xfrm>
          <a:custGeom>
            <a:avLst/>
            <a:gdLst>
              <a:gd name="connsiteX0" fmla="*/ 515373 w 515372"/>
              <a:gd name="connsiteY0" fmla="*/ 433933 h 507867"/>
              <a:gd name="connsiteX1" fmla="*/ 476453 w 515372"/>
              <a:gd name="connsiteY1" fmla="*/ 433933 h 507867"/>
              <a:gd name="connsiteX2" fmla="*/ 476453 w 515372"/>
              <a:gd name="connsiteY2" fmla="*/ 106534 h 507867"/>
              <a:gd name="connsiteX3" fmla="*/ 478452 w 515372"/>
              <a:gd name="connsiteY3" fmla="*/ 64165 h 507867"/>
              <a:gd name="connsiteX4" fmla="*/ 27976 w 515372"/>
              <a:gd name="connsiteY4" fmla="*/ 507868 h 507867"/>
              <a:gd name="connsiteX5" fmla="*/ 0 w 515372"/>
              <a:gd name="connsiteY5" fmla="*/ 480248 h 507867"/>
              <a:gd name="connsiteX6" fmla="*/ 456470 w 515372"/>
              <a:gd name="connsiteY6" fmla="*/ 31566 h 507867"/>
              <a:gd name="connsiteX7" fmla="*/ 411556 w 515372"/>
              <a:gd name="connsiteY7" fmla="*/ 33538 h 507867"/>
              <a:gd name="connsiteX8" fmla="*/ 75936 w 515372"/>
              <a:gd name="connsiteY8" fmla="*/ 33538 h 507867"/>
              <a:gd name="connsiteX9" fmla="*/ 75936 w 515372"/>
              <a:gd name="connsiteY9" fmla="*/ 0 h 507867"/>
              <a:gd name="connsiteX10" fmla="*/ 515373 w 515372"/>
              <a:gd name="connsiteY10" fmla="*/ 0 h 507867"/>
              <a:gd name="connsiteX11" fmla="*/ 515373 w 515372"/>
              <a:gd name="connsiteY11" fmla="*/ 433933 h 50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372" h="507867">
                <a:moveTo>
                  <a:pt x="515373" y="433933"/>
                </a:moveTo>
                <a:lnTo>
                  <a:pt x="476453" y="433933"/>
                </a:lnTo>
                <a:lnTo>
                  <a:pt x="476453" y="106534"/>
                </a:lnTo>
                <a:lnTo>
                  <a:pt x="478452" y="64165"/>
                </a:lnTo>
                <a:lnTo>
                  <a:pt x="27976" y="507868"/>
                </a:lnTo>
                <a:lnTo>
                  <a:pt x="0" y="480248"/>
                </a:lnTo>
                <a:lnTo>
                  <a:pt x="456470" y="31566"/>
                </a:lnTo>
                <a:lnTo>
                  <a:pt x="411556" y="33538"/>
                </a:lnTo>
                <a:lnTo>
                  <a:pt x="75936" y="33538"/>
                </a:lnTo>
                <a:lnTo>
                  <a:pt x="75936" y="0"/>
                </a:lnTo>
                <a:lnTo>
                  <a:pt x="515373" y="0"/>
                </a:lnTo>
                <a:lnTo>
                  <a:pt x="515373" y="433933"/>
                </a:lnTo>
                <a:close/>
              </a:path>
            </a:pathLst>
          </a:custGeom>
          <a:solidFill>
            <a:srgbClr val="7FD0DD"/>
          </a:solidFill>
          <a:ln w="38100" cap="flat">
            <a:solidFill>
              <a:srgbClr val="7FD0D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LB Sans Book"/>
              <a:ea typeface="+mn-ea"/>
              <a:cs typeface="+mn-cs"/>
            </a:endParaRPr>
          </a:p>
        </p:txBody>
      </p:sp>
      <p:sp>
        <p:nvSpPr>
          <p:cNvPr id="13" name="Freeform 3">
            <a:extLst>
              <a:ext uri="{FF2B5EF4-FFF2-40B4-BE49-F238E27FC236}">
                <a16:creationId xmlns:a16="http://schemas.microsoft.com/office/drawing/2014/main" id="{4E9F2B79-AFF0-BEE0-0CED-DA666F2F3A28}"/>
              </a:ext>
            </a:extLst>
          </p:cNvPr>
          <p:cNvSpPr/>
          <p:nvPr/>
        </p:nvSpPr>
        <p:spPr>
          <a:xfrm>
            <a:off x="6165054" y="4807265"/>
            <a:ext cx="606957" cy="619726"/>
          </a:xfrm>
          <a:custGeom>
            <a:avLst/>
            <a:gdLst>
              <a:gd name="connsiteX0" fmla="*/ 515373 w 515372"/>
              <a:gd name="connsiteY0" fmla="*/ 433933 h 507867"/>
              <a:gd name="connsiteX1" fmla="*/ 476453 w 515372"/>
              <a:gd name="connsiteY1" fmla="*/ 433933 h 507867"/>
              <a:gd name="connsiteX2" fmla="*/ 476453 w 515372"/>
              <a:gd name="connsiteY2" fmla="*/ 106534 h 507867"/>
              <a:gd name="connsiteX3" fmla="*/ 478452 w 515372"/>
              <a:gd name="connsiteY3" fmla="*/ 64165 h 507867"/>
              <a:gd name="connsiteX4" fmla="*/ 27976 w 515372"/>
              <a:gd name="connsiteY4" fmla="*/ 507868 h 507867"/>
              <a:gd name="connsiteX5" fmla="*/ 0 w 515372"/>
              <a:gd name="connsiteY5" fmla="*/ 480248 h 507867"/>
              <a:gd name="connsiteX6" fmla="*/ 456470 w 515372"/>
              <a:gd name="connsiteY6" fmla="*/ 31566 h 507867"/>
              <a:gd name="connsiteX7" fmla="*/ 411556 w 515372"/>
              <a:gd name="connsiteY7" fmla="*/ 33538 h 507867"/>
              <a:gd name="connsiteX8" fmla="*/ 75936 w 515372"/>
              <a:gd name="connsiteY8" fmla="*/ 33538 h 507867"/>
              <a:gd name="connsiteX9" fmla="*/ 75936 w 515372"/>
              <a:gd name="connsiteY9" fmla="*/ 0 h 507867"/>
              <a:gd name="connsiteX10" fmla="*/ 515373 w 515372"/>
              <a:gd name="connsiteY10" fmla="*/ 0 h 507867"/>
              <a:gd name="connsiteX11" fmla="*/ 515373 w 515372"/>
              <a:gd name="connsiteY11" fmla="*/ 433933 h 50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372" h="507867">
                <a:moveTo>
                  <a:pt x="515373" y="433933"/>
                </a:moveTo>
                <a:lnTo>
                  <a:pt x="476453" y="433933"/>
                </a:lnTo>
                <a:lnTo>
                  <a:pt x="476453" y="106534"/>
                </a:lnTo>
                <a:lnTo>
                  <a:pt x="478452" y="64165"/>
                </a:lnTo>
                <a:lnTo>
                  <a:pt x="27976" y="507868"/>
                </a:lnTo>
                <a:lnTo>
                  <a:pt x="0" y="480248"/>
                </a:lnTo>
                <a:lnTo>
                  <a:pt x="456470" y="31566"/>
                </a:lnTo>
                <a:lnTo>
                  <a:pt x="411556" y="33538"/>
                </a:lnTo>
                <a:lnTo>
                  <a:pt x="75936" y="33538"/>
                </a:lnTo>
                <a:lnTo>
                  <a:pt x="75936" y="0"/>
                </a:lnTo>
                <a:lnTo>
                  <a:pt x="515373" y="0"/>
                </a:lnTo>
                <a:lnTo>
                  <a:pt x="515373" y="433933"/>
                </a:lnTo>
                <a:close/>
              </a:path>
            </a:pathLst>
          </a:custGeom>
          <a:solidFill>
            <a:srgbClr val="7FD0DD"/>
          </a:solidFill>
          <a:ln w="38100" cap="flat">
            <a:solidFill>
              <a:srgbClr val="7FD0D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LB Sans Book"/>
              <a:ea typeface="+mn-ea"/>
              <a:cs typeface="+mn-cs"/>
            </a:endParaRPr>
          </a:p>
        </p:txBody>
      </p:sp>
      <p:graphicFrame>
        <p:nvGraphicFramePr>
          <p:cNvPr id="14" name="Table 13">
            <a:extLst>
              <a:ext uri="{FF2B5EF4-FFF2-40B4-BE49-F238E27FC236}">
                <a16:creationId xmlns:a16="http://schemas.microsoft.com/office/drawing/2014/main" id="{7BD94749-1A8C-FF3B-E48D-28546B4A0A54}"/>
              </a:ext>
            </a:extLst>
          </p:cNvPr>
          <p:cNvGraphicFramePr>
            <a:graphicFrameLocks noGrp="1"/>
          </p:cNvGraphicFramePr>
          <p:nvPr>
            <p:extLst>
              <p:ext uri="{D42A27DB-BD31-4B8C-83A1-F6EECF244321}">
                <p14:modId xmlns:p14="http://schemas.microsoft.com/office/powerpoint/2010/main" val="2795830028"/>
              </p:ext>
            </p:extLst>
          </p:nvPr>
        </p:nvGraphicFramePr>
        <p:xfrm>
          <a:off x="5910942" y="2203752"/>
          <a:ext cx="6281057" cy="3511245"/>
        </p:xfrm>
        <a:graphic>
          <a:graphicData uri="http://schemas.openxmlformats.org/drawingml/2006/table">
            <a:tbl>
              <a:tblPr firstRow="1" bandRow="1">
                <a:tableStyleId>{2D5ABB26-0587-4C30-8999-92F81FD0307C}</a:tableStyleId>
              </a:tblPr>
              <a:tblGrid>
                <a:gridCol w="6281057">
                  <a:extLst>
                    <a:ext uri="{9D8B030D-6E8A-4147-A177-3AD203B41FA5}">
                      <a16:colId xmlns:a16="http://schemas.microsoft.com/office/drawing/2014/main" val="1153554537"/>
                    </a:ext>
                  </a:extLst>
                </a:gridCol>
              </a:tblGrid>
              <a:tr h="1170415">
                <a:tc>
                  <a:txBody>
                    <a:bodyPr/>
                    <a:lstStyle/>
                    <a:p>
                      <a:pPr marL="1093788"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Setting the tone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6233964"/>
                  </a:ext>
                </a:extLst>
              </a:tr>
              <a:tr h="1170415">
                <a:tc>
                  <a:txBody>
                    <a:bodyPr/>
                    <a:lstStyle/>
                    <a:p>
                      <a:pPr marL="11430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Consistency and authenticity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1888462"/>
                  </a:ext>
                </a:extLst>
              </a:tr>
              <a:tr h="1170415">
                <a:tc>
                  <a:txBody>
                    <a:bodyPr/>
                    <a:lstStyle/>
                    <a:p>
                      <a:pPr marL="11430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78818C"/>
                          </a:solidFill>
                          <a:effectLst/>
                          <a:uLnTx/>
                          <a:uFillTx/>
                          <a:latin typeface="+mn-lt"/>
                          <a:ea typeface="+mn-ea"/>
                          <a:cs typeface="+mn-cs"/>
                        </a:rPr>
                        <a:t>Open communication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6911028"/>
                  </a:ext>
                </a:extLst>
              </a:tr>
            </a:tbl>
          </a:graphicData>
        </a:graphic>
      </p:graphicFrame>
    </p:spTree>
    <p:extLst>
      <p:ext uri="{BB962C8B-B14F-4D97-AF65-F5344CB8AC3E}">
        <p14:creationId xmlns:p14="http://schemas.microsoft.com/office/powerpoint/2010/main" val="2716443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53A9B82-12B9-9DD1-4258-EBAAD119D776}"/>
              </a:ext>
            </a:extLst>
          </p:cNvPr>
          <p:cNvGraphicFramePr>
            <a:graphicFrameLocks noChangeAspect="1"/>
          </p:cNvGraphicFramePr>
          <p:nvPr>
            <p:custDataLst>
              <p:tags r:id="rId1"/>
            </p:custDataLst>
            <p:extLst>
              <p:ext uri="{D42A27DB-BD31-4B8C-83A1-F6EECF244321}">
                <p14:modId xmlns:p14="http://schemas.microsoft.com/office/powerpoint/2010/main" val="3044451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5" name="think-cell data - do not delete" hidden="1">
                        <a:extLst>
                          <a:ext uri="{FF2B5EF4-FFF2-40B4-BE49-F238E27FC236}">
                            <a16:creationId xmlns:a16="http://schemas.microsoft.com/office/drawing/2014/main" id="{D53A9B82-12B9-9DD1-4258-EBAAD119D77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6F3791-75BF-BF69-87E7-FDA979FFB6A8}"/>
              </a:ext>
            </a:extLst>
          </p:cNvPr>
          <p:cNvSpPr>
            <a:spLocks noGrp="1"/>
          </p:cNvSpPr>
          <p:nvPr>
            <p:ph type="title"/>
          </p:nvPr>
        </p:nvSpPr>
        <p:spPr>
          <a:xfrm>
            <a:off x="838200" y="604157"/>
            <a:ext cx="10515600" cy="2122713"/>
          </a:xfrm>
        </p:spPr>
        <p:txBody>
          <a:bodyPr vert="horz">
            <a:normAutofit/>
          </a:bodyPr>
          <a:lstStyle/>
          <a:p>
            <a:r>
              <a:rPr lang="en-US" dirty="0"/>
              <a:t>How to Be an Effective Leader</a:t>
            </a:r>
            <a:br>
              <a:rPr lang="en-US" dirty="0"/>
            </a:br>
            <a:r>
              <a:rPr lang="en-US" sz="3100" b="0" dirty="0">
                <a:latin typeface="+mn-lt"/>
              </a:rPr>
              <a:t>Culture is created through the messages </a:t>
            </a:r>
            <a:br>
              <a:rPr lang="en-US" sz="3100" b="0" dirty="0">
                <a:latin typeface="+mn-lt"/>
              </a:rPr>
            </a:br>
            <a:r>
              <a:rPr lang="en-US" sz="3100" b="0" dirty="0">
                <a:latin typeface="+mn-lt"/>
              </a:rPr>
              <a:t>people receive about what is valued</a:t>
            </a:r>
            <a:endParaRPr lang="en-US" sz="4000" b="0" dirty="0">
              <a:latin typeface="+mn-lt"/>
            </a:endParaRPr>
          </a:p>
        </p:txBody>
      </p:sp>
      <p:grpSp>
        <p:nvGrpSpPr>
          <p:cNvPr id="21" name="Group 20">
            <a:extLst>
              <a:ext uri="{FF2B5EF4-FFF2-40B4-BE49-F238E27FC236}">
                <a16:creationId xmlns:a16="http://schemas.microsoft.com/office/drawing/2014/main" id="{5A6F66EB-5E39-C1FC-F7D3-65F56DCF5834}"/>
              </a:ext>
            </a:extLst>
          </p:cNvPr>
          <p:cNvGrpSpPr>
            <a:grpSpLocks noChangeAspect="1"/>
          </p:cNvGrpSpPr>
          <p:nvPr/>
        </p:nvGrpSpPr>
        <p:grpSpPr>
          <a:xfrm>
            <a:off x="4383763" y="2726870"/>
            <a:ext cx="3424474" cy="3140170"/>
            <a:chOff x="5638809" y="412363"/>
            <a:chExt cx="4818423" cy="4511706"/>
          </a:xfrm>
        </p:grpSpPr>
        <p:sp>
          <p:nvSpPr>
            <p:cNvPr id="22" name="Freeform: Shape 21">
              <a:extLst>
                <a:ext uri="{FF2B5EF4-FFF2-40B4-BE49-F238E27FC236}">
                  <a16:creationId xmlns:a16="http://schemas.microsoft.com/office/drawing/2014/main" id="{AA818001-DDDE-77B3-0772-773BC6074B13}"/>
                </a:ext>
              </a:extLst>
            </p:cNvPr>
            <p:cNvSpPr/>
            <p:nvPr/>
          </p:nvSpPr>
          <p:spPr>
            <a:xfrm>
              <a:off x="7927138" y="2394991"/>
              <a:ext cx="2530094" cy="2529078"/>
            </a:xfrm>
            <a:custGeom>
              <a:avLst/>
              <a:gdLst>
                <a:gd name="connsiteX0" fmla="*/ 154157 w 2530094"/>
                <a:gd name="connsiteY0" fmla="*/ 660273 h 2529078"/>
                <a:gd name="connsiteX1" fmla="*/ 43667 w 2530094"/>
                <a:gd name="connsiteY1" fmla="*/ 1591628 h 2529078"/>
                <a:gd name="connsiteX2" fmla="*/ 632788 w 2530094"/>
                <a:gd name="connsiteY2" fmla="*/ 2359438 h 2529078"/>
                <a:gd name="connsiteX3" fmla="*/ 1263820 w 2530094"/>
                <a:gd name="connsiteY3" fmla="*/ 2529078 h 2529078"/>
                <a:gd name="connsiteX4" fmla="*/ 2360147 w 2530094"/>
                <a:gd name="connsiteY4" fmla="*/ 1896618 h 2529078"/>
                <a:gd name="connsiteX5" fmla="*/ 2486449 w 2530094"/>
                <a:gd name="connsiteY5" fmla="*/ 937070 h 2529078"/>
                <a:gd name="connsiteX6" fmla="*/ 1897327 w 2530094"/>
                <a:gd name="connsiteY6" fmla="*/ 169259 h 2529078"/>
                <a:gd name="connsiteX7" fmla="*/ 1297729 w 2530094"/>
                <a:gd name="connsiteY7" fmla="*/ 0 h 2529078"/>
                <a:gd name="connsiteX8" fmla="*/ 154252 w 2530094"/>
                <a:gd name="connsiteY8" fmla="*/ 660178 h 252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094" h="2529078">
                  <a:moveTo>
                    <a:pt x="154157" y="660273"/>
                  </a:moveTo>
                  <a:cubicBezTo>
                    <a:pt x="-1672" y="946404"/>
                    <a:pt x="-41010" y="1275779"/>
                    <a:pt x="43667" y="1591628"/>
                  </a:cubicBezTo>
                  <a:cubicBezTo>
                    <a:pt x="131107" y="1917859"/>
                    <a:pt x="340276" y="2190560"/>
                    <a:pt x="632788" y="2359438"/>
                  </a:cubicBezTo>
                  <a:cubicBezTo>
                    <a:pt x="825003" y="2470404"/>
                    <a:pt x="1043125" y="2529078"/>
                    <a:pt x="1263820" y="2529078"/>
                  </a:cubicBezTo>
                  <a:cubicBezTo>
                    <a:pt x="1714828" y="2529078"/>
                    <a:pt x="2134881" y="2286762"/>
                    <a:pt x="2360147" y="1896618"/>
                  </a:cubicBezTo>
                  <a:cubicBezTo>
                    <a:pt x="2529026" y="1604105"/>
                    <a:pt x="2573888" y="1263301"/>
                    <a:pt x="2486449" y="937070"/>
                  </a:cubicBezTo>
                  <a:cubicBezTo>
                    <a:pt x="2399009" y="610838"/>
                    <a:pt x="2189840" y="338138"/>
                    <a:pt x="1897327" y="169259"/>
                  </a:cubicBezTo>
                  <a:cubicBezTo>
                    <a:pt x="1714257" y="63532"/>
                    <a:pt x="1507564" y="5334"/>
                    <a:pt x="1297729" y="0"/>
                  </a:cubicBezTo>
                  <a:cubicBezTo>
                    <a:pt x="1053889" y="398717"/>
                    <a:pt x="620977" y="648653"/>
                    <a:pt x="154252" y="660178"/>
                  </a:cubicBezTo>
                  <a:close/>
                </a:path>
              </a:pathLst>
            </a:custGeom>
            <a:solidFill>
              <a:srgbClr val="194B78"/>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06AAEFB-1292-CD5D-CC0A-83469AEB3AC6}"/>
                </a:ext>
              </a:extLst>
            </p:cNvPr>
            <p:cNvSpPr/>
            <p:nvPr/>
          </p:nvSpPr>
          <p:spPr>
            <a:xfrm>
              <a:off x="6783133" y="412363"/>
              <a:ext cx="2528982" cy="2528601"/>
            </a:xfrm>
            <a:custGeom>
              <a:avLst/>
              <a:gdLst>
                <a:gd name="connsiteX0" fmla="*/ 2158651 w 2528982"/>
                <a:gd name="connsiteY0" fmla="*/ 370332 h 2528601"/>
                <a:gd name="connsiteX1" fmla="*/ 1264444 w 2528982"/>
                <a:gd name="connsiteY1" fmla="*/ 0 h 2528601"/>
                <a:gd name="connsiteX2" fmla="*/ 0 w 2528982"/>
                <a:gd name="connsiteY2" fmla="*/ 1264539 h 2528601"/>
                <a:gd name="connsiteX3" fmla="*/ 153257 w 2528982"/>
                <a:gd name="connsiteY3" fmla="*/ 1868424 h 2528601"/>
                <a:gd name="connsiteX4" fmla="*/ 1296734 w 2528982"/>
                <a:gd name="connsiteY4" fmla="*/ 2528602 h 2528601"/>
                <a:gd name="connsiteX5" fmla="*/ 2528983 w 2528982"/>
                <a:gd name="connsiteY5" fmla="*/ 1264539 h 2528601"/>
                <a:gd name="connsiteX6" fmla="*/ 2158651 w 2528982"/>
                <a:gd name="connsiteY6" fmla="*/ 370427 h 25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982" h="2528601">
                  <a:moveTo>
                    <a:pt x="2158651" y="370332"/>
                  </a:moveTo>
                  <a:cubicBezTo>
                    <a:pt x="1919764" y="131540"/>
                    <a:pt x="1602200" y="0"/>
                    <a:pt x="1264444" y="0"/>
                  </a:cubicBezTo>
                  <a:cubicBezTo>
                    <a:pt x="567214" y="0"/>
                    <a:pt x="0" y="567214"/>
                    <a:pt x="0" y="1264539"/>
                  </a:cubicBezTo>
                  <a:cubicBezTo>
                    <a:pt x="0" y="1475899"/>
                    <a:pt x="52864" y="1684020"/>
                    <a:pt x="153257" y="1868424"/>
                  </a:cubicBezTo>
                  <a:cubicBezTo>
                    <a:pt x="620459" y="1880235"/>
                    <a:pt x="1053370" y="2130171"/>
                    <a:pt x="1296734" y="2528602"/>
                  </a:cubicBezTo>
                  <a:cubicBezTo>
                    <a:pt x="1979105" y="2511362"/>
                    <a:pt x="2528983" y="1950911"/>
                    <a:pt x="2528983" y="1264539"/>
                  </a:cubicBezTo>
                  <a:cubicBezTo>
                    <a:pt x="2528983" y="926783"/>
                    <a:pt x="2397443" y="609219"/>
                    <a:pt x="2158651" y="370427"/>
                  </a:cubicBezTo>
                  <a:close/>
                </a:path>
              </a:pathLst>
            </a:custGeom>
            <a:solidFill>
              <a:srgbClr val="7FD0DD"/>
            </a:solidFill>
            <a:ln w="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E9A8BF7-B9CB-4503-7E73-B5962B53C99E}"/>
                </a:ext>
              </a:extLst>
            </p:cNvPr>
            <p:cNvSpPr/>
            <p:nvPr/>
          </p:nvSpPr>
          <p:spPr>
            <a:xfrm>
              <a:off x="5638809" y="2394610"/>
              <a:ext cx="2342854" cy="2529363"/>
            </a:xfrm>
            <a:custGeom>
              <a:avLst/>
              <a:gdLst>
                <a:gd name="connsiteX0" fmla="*/ 2342855 w 2342854"/>
                <a:gd name="connsiteY0" fmla="*/ 604742 h 2529363"/>
                <a:gd name="connsiteX1" fmla="*/ 1263006 w 2342854"/>
                <a:gd name="connsiteY1" fmla="*/ 0 h 2529363"/>
                <a:gd name="connsiteX2" fmla="*/ 631974 w 2342854"/>
                <a:gd name="connsiteY2" fmla="*/ 169640 h 2529363"/>
                <a:gd name="connsiteX3" fmla="*/ 169155 w 2342854"/>
                <a:gd name="connsiteY3" fmla="*/ 1896904 h 2529363"/>
                <a:gd name="connsiteX4" fmla="*/ 1265482 w 2342854"/>
                <a:gd name="connsiteY4" fmla="*/ 2529364 h 2529363"/>
                <a:gd name="connsiteX5" fmla="*/ 1265482 w 2342854"/>
                <a:gd name="connsiteY5" fmla="*/ 2529364 h 2529363"/>
                <a:gd name="connsiteX6" fmla="*/ 1896418 w 2342854"/>
                <a:gd name="connsiteY6" fmla="*/ 2359724 h 2529363"/>
                <a:gd name="connsiteX7" fmla="*/ 2342760 w 2342854"/>
                <a:gd name="connsiteY7" fmla="*/ 1925002 h 2529363"/>
                <a:gd name="connsiteX8" fmla="*/ 2342760 w 2342854"/>
                <a:gd name="connsiteY8" fmla="*/ 604647 h 252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854" h="2529363">
                  <a:moveTo>
                    <a:pt x="2342855" y="604742"/>
                  </a:moveTo>
                  <a:cubicBezTo>
                    <a:pt x="2113969" y="230886"/>
                    <a:pt x="1703251" y="0"/>
                    <a:pt x="1263006" y="0"/>
                  </a:cubicBezTo>
                  <a:cubicBezTo>
                    <a:pt x="1042407" y="0"/>
                    <a:pt x="824189" y="58674"/>
                    <a:pt x="631974" y="169640"/>
                  </a:cubicBezTo>
                  <a:cubicBezTo>
                    <a:pt x="28185" y="518255"/>
                    <a:pt x="-179461" y="1293114"/>
                    <a:pt x="169155" y="1896904"/>
                  </a:cubicBezTo>
                  <a:cubicBezTo>
                    <a:pt x="394421" y="2287048"/>
                    <a:pt x="814473" y="2529364"/>
                    <a:pt x="1265482" y="2529364"/>
                  </a:cubicBezTo>
                  <a:lnTo>
                    <a:pt x="1265482" y="2529364"/>
                  </a:lnTo>
                  <a:cubicBezTo>
                    <a:pt x="1486081" y="2529364"/>
                    <a:pt x="1704204" y="2470690"/>
                    <a:pt x="1896418" y="2359724"/>
                  </a:cubicBezTo>
                  <a:cubicBezTo>
                    <a:pt x="2079489" y="2253996"/>
                    <a:pt x="2233222" y="2104168"/>
                    <a:pt x="2342760" y="1925002"/>
                  </a:cubicBezTo>
                  <a:cubicBezTo>
                    <a:pt x="2119303" y="1514475"/>
                    <a:pt x="2119303" y="1014603"/>
                    <a:pt x="2342760" y="604647"/>
                  </a:cubicBezTo>
                  <a:close/>
                </a:path>
              </a:pathLst>
            </a:custGeom>
            <a:solidFill>
              <a:schemeClr val="accent3"/>
            </a:solidFill>
            <a:ln w="0" cap="flat">
              <a:noFill/>
              <a:prstDash val="solid"/>
              <a:miter/>
            </a:ln>
          </p:spPr>
          <p:txBody>
            <a:bodyPr rtlCol="0" anchor="ctr"/>
            <a:lstStyle/>
            <a:p>
              <a:endParaRPr lang="en-US"/>
            </a:p>
          </p:txBody>
        </p:sp>
      </p:grpSp>
      <p:sp>
        <p:nvSpPr>
          <p:cNvPr id="27" name="Content Placeholder 2">
            <a:extLst>
              <a:ext uri="{FF2B5EF4-FFF2-40B4-BE49-F238E27FC236}">
                <a16:creationId xmlns:a16="http://schemas.microsoft.com/office/drawing/2014/main" id="{F8E52D3F-94C5-4939-5A6A-58C1E71B3388}"/>
              </a:ext>
            </a:extLst>
          </p:cNvPr>
          <p:cNvSpPr>
            <a:spLocks noGrp="1"/>
          </p:cNvSpPr>
          <p:nvPr>
            <p:ph idx="1"/>
          </p:nvPr>
        </p:nvSpPr>
        <p:spPr>
          <a:xfrm>
            <a:off x="7182719" y="3171144"/>
            <a:ext cx="3982759" cy="776457"/>
          </a:xfrm>
        </p:spPr>
        <p:txBody>
          <a:bodyPr wrap="square">
            <a:noAutofit/>
          </a:bodyPr>
          <a:lstStyle/>
          <a:p>
            <a:pPr marL="0" indent="0">
              <a:spcBef>
                <a:spcPts val="0"/>
              </a:spcBef>
              <a:buNone/>
            </a:pPr>
            <a:r>
              <a:rPr lang="en-US" sz="1800" kern="0" dirty="0">
                <a:solidFill>
                  <a:srgbClr val="7FD0DD"/>
                </a:solidFill>
              </a:rPr>
              <a:t>What is role modeled</a:t>
            </a:r>
          </a:p>
          <a:p>
            <a:pPr marL="0" indent="0">
              <a:spcBef>
                <a:spcPts val="0"/>
              </a:spcBef>
              <a:buNone/>
            </a:pPr>
            <a:r>
              <a:rPr lang="en-US" sz="1800" kern="0" dirty="0">
                <a:solidFill>
                  <a:srgbClr val="7FD0DD"/>
                </a:solidFill>
              </a:rPr>
              <a:t>Meetings, conferences, emails</a:t>
            </a:r>
          </a:p>
          <a:p>
            <a:pPr marL="0" indent="0">
              <a:spcBef>
                <a:spcPts val="0"/>
              </a:spcBef>
              <a:buNone/>
            </a:pPr>
            <a:r>
              <a:rPr lang="en-US" sz="1800" kern="0" dirty="0">
                <a:solidFill>
                  <a:srgbClr val="7FD0DD"/>
                </a:solidFill>
              </a:rPr>
              <a:t>What is encouraged &amp; tolerate</a:t>
            </a:r>
          </a:p>
        </p:txBody>
      </p:sp>
      <p:sp>
        <p:nvSpPr>
          <p:cNvPr id="28" name="Content Placeholder 2">
            <a:extLst>
              <a:ext uri="{FF2B5EF4-FFF2-40B4-BE49-F238E27FC236}">
                <a16:creationId xmlns:a16="http://schemas.microsoft.com/office/drawing/2014/main" id="{3A5C38B4-0AC5-2CC0-A80E-E29051949033}"/>
              </a:ext>
            </a:extLst>
          </p:cNvPr>
          <p:cNvSpPr txBox="1">
            <a:spLocks/>
          </p:cNvSpPr>
          <p:nvPr/>
        </p:nvSpPr>
        <p:spPr>
          <a:xfrm>
            <a:off x="5227038" y="3416250"/>
            <a:ext cx="1737360" cy="372163"/>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b="1" kern="0" dirty="0">
                <a:solidFill>
                  <a:schemeClr val="bg1"/>
                </a:solidFill>
                <a:latin typeface="+mj-lt"/>
              </a:rPr>
              <a:t>Behaviors</a:t>
            </a:r>
          </a:p>
          <a:p>
            <a:pPr marL="0" indent="0" algn="ctr">
              <a:spcBef>
                <a:spcPts val="0"/>
              </a:spcBef>
              <a:buFont typeface="Arial" panose="020B0604020202020204" pitchFamily="34" charset="0"/>
              <a:buNone/>
            </a:pPr>
            <a:endParaRPr lang="en-US" sz="4000" b="1" kern="0" dirty="0">
              <a:solidFill>
                <a:schemeClr val="bg1"/>
              </a:solidFill>
              <a:latin typeface="+mj-lt"/>
            </a:endParaRPr>
          </a:p>
        </p:txBody>
      </p:sp>
      <p:sp>
        <p:nvSpPr>
          <p:cNvPr id="29" name="Content Placeholder 2">
            <a:extLst>
              <a:ext uri="{FF2B5EF4-FFF2-40B4-BE49-F238E27FC236}">
                <a16:creationId xmlns:a16="http://schemas.microsoft.com/office/drawing/2014/main" id="{ECCD179F-834E-7054-2274-C63F14EAEBE8}"/>
              </a:ext>
            </a:extLst>
          </p:cNvPr>
          <p:cNvSpPr txBox="1">
            <a:spLocks/>
          </p:cNvSpPr>
          <p:nvPr/>
        </p:nvSpPr>
        <p:spPr>
          <a:xfrm>
            <a:off x="4311479" y="4772084"/>
            <a:ext cx="1737360" cy="372163"/>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b="1" kern="0" dirty="0">
                <a:solidFill>
                  <a:schemeClr val="bg1"/>
                </a:solidFill>
                <a:latin typeface="+mj-lt"/>
              </a:rPr>
              <a:t>Systems</a:t>
            </a:r>
          </a:p>
          <a:p>
            <a:pPr marL="0" indent="0" algn="ctr">
              <a:spcBef>
                <a:spcPts val="0"/>
              </a:spcBef>
              <a:buFont typeface="Arial" panose="020B0604020202020204" pitchFamily="34" charset="0"/>
              <a:buNone/>
            </a:pPr>
            <a:endParaRPr lang="en-US" sz="4000" b="1" kern="0" dirty="0">
              <a:solidFill>
                <a:schemeClr val="bg1"/>
              </a:solidFill>
              <a:latin typeface="+mj-lt"/>
            </a:endParaRPr>
          </a:p>
        </p:txBody>
      </p:sp>
      <p:sp>
        <p:nvSpPr>
          <p:cNvPr id="31" name="Content Placeholder 2">
            <a:extLst>
              <a:ext uri="{FF2B5EF4-FFF2-40B4-BE49-F238E27FC236}">
                <a16:creationId xmlns:a16="http://schemas.microsoft.com/office/drawing/2014/main" id="{DAF54AB3-96EA-6815-AEDF-5576AC693AE8}"/>
              </a:ext>
            </a:extLst>
          </p:cNvPr>
          <p:cNvSpPr txBox="1">
            <a:spLocks/>
          </p:cNvSpPr>
          <p:nvPr/>
        </p:nvSpPr>
        <p:spPr>
          <a:xfrm>
            <a:off x="6059858" y="4784153"/>
            <a:ext cx="1737360" cy="372163"/>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b="1" kern="0" dirty="0">
                <a:solidFill>
                  <a:schemeClr val="bg1"/>
                </a:solidFill>
                <a:latin typeface="+mj-lt"/>
              </a:rPr>
              <a:t>Symbols</a:t>
            </a:r>
          </a:p>
          <a:p>
            <a:pPr marL="0" indent="0" algn="ctr">
              <a:spcBef>
                <a:spcPts val="0"/>
              </a:spcBef>
              <a:buFont typeface="Arial" panose="020B0604020202020204" pitchFamily="34" charset="0"/>
              <a:buNone/>
            </a:pPr>
            <a:endParaRPr lang="en-US" sz="4000" b="1" kern="0" dirty="0">
              <a:solidFill>
                <a:schemeClr val="bg1"/>
              </a:solidFill>
              <a:latin typeface="+mj-lt"/>
            </a:endParaRPr>
          </a:p>
        </p:txBody>
      </p:sp>
      <p:sp>
        <p:nvSpPr>
          <p:cNvPr id="33" name="TextBox 32">
            <a:extLst>
              <a:ext uri="{FF2B5EF4-FFF2-40B4-BE49-F238E27FC236}">
                <a16:creationId xmlns:a16="http://schemas.microsoft.com/office/drawing/2014/main" id="{8D0E481D-B35B-6B09-E08A-FC344D6CCC6F}"/>
              </a:ext>
            </a:extLst>
          </p:cNvPr>
          <p:cNvSpPr txBox="1"/>
          <p:nvPr/>
        </p:nvSpPr>
        <p:spPr>
          <a:xfrm>
            <a:off x="7964261" y="4612997"/>
            <a:ext cx="2916899" cy="840230"/>
          </a:xfrm>
          <a:prstGeom prst="rect">
            <a:avLst/>
          </a:prstGeom>
          <a:noFill/>
        </p:spPr>
        <p:txBody>
          <a:bodyPr wrap="square">
            <a:spAutoFit/>
          </a:bodyPr>
          <a:lstStyle/>
          <a:p>
            <a:pPr>
              <a:lnSpc>
                <a:spcPct val="90000"/>
              </a:lnSpc>
            </a:pPr>
            <a:r>
              <a:rPr lang="en-US" kern="0" dirty="0">
                <a:solidFill>
                  <a:srgbClr val="194B78"/>
                </a:solidFill>
              </a:rPr>
              <a:t>Choices demonstrate</a:t>
            </a:r>
          </a:p>
          <a:p>
            <a:pPr>
              <a:lnSpc>
                <a:spcPct val="90000"/>
              </a:lnSpc>
            </a:pPr>
            <a:r>
              <a:rPr lang="en-US" kern="0" dirty="0">
                <a:solidFill>
                  <a:srgbClr val="194B78"/>
                </a:solidFill>
              </a:rPr>
              <a:t>what is really valued;</a:t>
            </a:r>
          </a:p>
          <a:p>
            <a:pPr>
              <a:lnSpc>
                <a:spcPct val="90000"/>
              </a:lnSpc>
            </a:pPr>
            <a:r>
              <a:rPr lang="en-US" kern="0" dirty="0">
                <a:solidFill>
                  <a:srgbClr val="194B78"/>
                </a:solidFill>
              </a:rPr>
              <a:t>Time, money, resources</a:t>
            </a:r>
          </a:p>
        </p:txBody>
      </p:sp>
      <p:sp>
        <p:nvSpPr>
          <p:cNvPr id="34" name="TextBox 33">
            <a:extLst>
              <a:ext uri="{FF2B5EF4-FFF2-40B4-BE49-F238E27FC236}">
                <a16:creationId xmlns:a16="http://schemas.microsoft.com/office/drawing/2014/main" id="{F1B1C363-F81B-454F-B107-793D587AE044}"/>
              </a:ext>
            </a:extLst>
          </p:cNvPr>
          <p:cNvSpPr txBox="1"/>
          <p:nvPr/>
        </p:nvSpPr>
        <p:spPr>
          <a:xfrm>
            <a:off x="1316568" y="4488347"/>
            <a:ext cx="2916899" cy="1089529"/>
          </a:xfrm>
          <a:prstGeom prst="rect">
            <a:avLst/>
          </a:prstGeom>
          <a:noFill/>
        </p:spPr>
        <p:txBody>
          <a:bodyPr wrap="square">
            <a:spAutoFit/>
          </a:bodyPr>
          <a:lstStyle/>
          <a:p>
            <a:pPr algn="r">
              <a:lnSpc>
                <a:spcPct val="90000"/>
              </a:lnSpc>
            </a:pPr>
            <a:r>
              <a:rPr lang="en-US" kern="0" dirty="0">
                <a:solidFill>
                  <a:srgbClr val="78818C"/>
                </a:solidFill>
              </a:rPr>
              <a:t>Processes</a:t>
            </a:r>
          </a:p>
          <a:p>
            <a:pPr algn="r">
              <a:lnSpc>
                <a:spcPct val="90000"/>
              </a:lnSpc>
            </a:pPr>
            <a:r>
              <a:rPr lang="en-US" kern="0" dirty="0">
                <a:solidFill>
                  <a:srgbClr val="78818C"/>
                </a:solidFill>
              </a:rPr>
              <a:t>Code of Conduct</a:t>
            </a:r>
          </a:p>
          <a:p>
            <a:pPr algn="r">
              <a:lnSpc>
                <a:spcPct val="90000"/>
              </a:lnSpc>
            </a:pPr>
            <a:r>
              <a:rPr lang="en-US" kern="0" dirty="0">
                <a:solidFill>
                  <a:srgbClr val="78818C"/>
                </a:solidFill>
              </a:rPr>
              <a:t>Cadence of meetings</a:t>
            </a:r>
          </a:p>
          <a:p>
            <a:pPr algn="r">
              <a:lnSpc>
                <a:spcPct val="90000"/>
              </a:lnSpc>
            </a:pPr>
            <a:r>
              <a:rPr lang="en-US" kern="0" dirty="0">
                <a:solidFill>
                  <a:srgbClr val="78818C"/>
                </a:solidFill>
              </a:rPr>
              <a:t>communication</a:t>
            </a:r>
          </a:p>
        </p:txBody>
      </p:sp>
    </p:spTree>
    <p:extLst>
      <p:ext uri="{BB962C8B-B14F-4D97-AF65-F5344CB8AC3E}">
        <p14:creationId xmlns:p14="http://schemas.microsoft.com/office/powerpoint/2010/main" val="2499739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03e2fe1-4846-4393-8cf2-1bc71a04fd88}" enabled="1" method="Privileged" siteId="{41ff26dc-250f-4b13-8981-739be8610c21}" removed="0"/>
</clbl:labelList>
</file>

<file path=docProps/app.xml><?xml version="1.0" encoding="utf-8"?>
<Properties xmlns="http://schemas.openxmlformats.org/officeDocument/2006/extended-properties" xmlns:vt="http://schemas.openxmlformats.org/officeDocument/2006/docPropsVTypes">
  <Template/>
  <TotalTime>833</TotalTime>
  <Words>2431</Words>
  <Application>Microsoft Office PowerPoint</Application>
  <PresentationFormat>Widescreen</PresentationFormat>
  <Paragraphs>215</Paragraphs>
  <Slides>11</Slides>
  <Notes>7</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The Importance of Intentional Company Culture and Effective Leadership</vt:lpstr>
      <vt:lpstr>What is Culture?</vt:lpstr>
      <vt:lpstr>Example: Boston is like your business it has a culture that it and its people are known for</vt:lpstr>
      <vt:lpstr>Why Invest in Company Culture?</vt:lpstr>
      <vt:lpstr>Being Intentional About Culture</vt:lpstr>
      <vt:lpstr>Example: SLB Culture Framework</vt:lpstr>
      <vt:lpstr>Leadership's Influence on Culture</vt:lpstr>
      <vt:lpstr>How to Be an Effective Leader Culture is created through the messages  people receive about what is valued</vt:lpstr>
      <vt:lpstr>Example: Cultural Focus Areas </vt:lpstr>
      <vt:lpstr>Building a Culture of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Tinsley</dc:creator>
  <cp:lastModifiedBy>Anna Guichard</cp:lastModifiedBy>
  <cp:revision>23</cp:revision>
  <dcterms:created xsi:type="dcterms:W3CDTF">2019-03-20T15:18:22Z</dcterms:created>
  <dcterms:modified xsi:type="dcterms:W3CDTF">2024-06-20T10:25:48Z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SLB-Private</vt:lpwstr>
  </property>
</Properties>
</file>